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9" r:id="rId14"/>
    <p:sldId id="267" r:id="rId15"/>
    <p:sldId id="271" r:id="rId16"/>
    <p:sldId id="272" r:id="rId17"/>
    <p:sldId id="273" r:id="rId18"/>
    <p:sldId id="274" r:id="rId19"/>
    <p:sldId id="266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68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100" d="100"/>
          <a:sy n="100" d="100"/>
        </p:scale>
        <p:origin x="79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8B7D0-144A-4FE1-8396-1948B3093D47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CDD61-99A8-4F8C-AA9A-AE10B9F34C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Times New Roman" pitchFamily="18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B62C2A-CFC3-49DA-B43A-D35C2C96858B}" type="slidenum">
              <a:rPr lang="en-GB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Times New Roman" pitchFamily="18" charset="0"/>
            </a:endParaRPr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8FDCD8-02FB-481D-877E-5C91AD6D0E3D}" type="slidenum">
              <a:rPr lang="en-GB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Times New Roman" pitchFamily="18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74FB7B-72E1-45F2-A1DF-A5304FD12EDA}" type="slidenum">
              <a:rPr lang="en-GB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664E11-2EB1-4C1D-877C-04BCE2880E5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668EEE-47DC-46D8-90C6-C709BDF8141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DC1F48-DC02-41AF-9AB4-68E9E81E19A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6EF05F-1CEC-4D0D-957A-3CA022E0F2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EAB97-A364-4613-B563-613C22CFED8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ADEEEE-BE01-4370-95D1-6BFCA32234A4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9E0011-C5C7-43B8-9310-EB1F05326FA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Times New Roman" pitchFamily="18" charset="0"/>
            </a:endParaRPr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A41265-86A6-4A65-839F-E79725F7C2BF}" type="slidenum">
              <a:rPr lang="en-GB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Times New Roman" pitchFamily="18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BC27E-4416-4D5E-AB07-0ED46A4789ED}" type="slidenum">
              <a:rPr lang="en-GB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Times New Roman" pitchFamily="18" charset="0"/>
            </a:endParaRPr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C2455E-C624-4B52-A63D-52201CE05A44}" type="slidenum">
              <a:rPr lang="en-GB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Times New Roman" pitchFamily="18" charset="0"/>
            </a:endParaRPr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9A211E-1F93-4C3A-8E6C-F3DE7B2A576E}" type="slidenum">
              <a:rPr lang="en-GB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77882D-DF2A-43CC-95C1-C1452309E03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Times New Roman" pitchFamily="18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3F2508-13E0-4614-9B70-E116302CC0BB}" type="slidenum">
              <a:rPr lang="en-GB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Times New Roman" pitchFamily="18" charset="0"/>
            </a:endParaRPr>
          </a:p>
        </p:txBody>
      </p:sp>
      <p:sp>
        <p:nvSpPr>
          <p:cNvPr id="911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CD814-464A-43A9-A74F-74BE276230BD}" type="slidenum">
              <a:rPr lang="en-GB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DD61-99A8-4F8C-AA9A-AE10B9F34CB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Cząstki elementarne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Jak to zrozumieć czyli między innymi o gotowaniu makaronu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248275" y="160020"/>
            <a:ext cx="6810375" cy="189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dirty="0" smtClean="0">
                <a:solidFill>
                  <a:srgbClr val="254061"/>
                </a:solidFill>
                <a:latin typeface="Calibri" pitchFamily="34" charset="0"/>
              </a:rPr>
              <a:t>W przygotowaniu skorzystano z prezentacji innych autorów takich jak: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dirty="0" smtClean="0">
                <a:solidFill>
                  <a:srgbClr val="254061"/>
                </a:solidFill>
                <a:latin typeface="Calibri" pitchFamily="34" charset="0"/>
              </a:rPr>
              <a:t>Agnieszka </a:t>
            </a:r>
            <a:r>
              <a:rPr lang="pl-PL" dirty="0" err="1" smtClean="0">
                <a:solidFill>
                  <a:srgbClr val="254061"/>
                </a:solidFill>
                <a:latin typeface="Calibri" pitchFamily="34" charset="0"/>
              </a:rPr>
              <a:t>Obłąkowska-Mucha</a:t>
            </a:r>
            <a:r>
              <a:rPr lang="pl-PL" dirty="0" smtClean="0">
                <a:solidFill>
                  <a:srgbClr val="254061"/>
                </a:solidFill>
                <a:latin typeface="Calibri" pitchFamily="34" charset="0"/>
              </a:rPr>
              <a:t>, Katedra Oddziaływań i Detekcji Cząstek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dirty="0" smtClean="0">
                <a:solidFill>
                  <a:srgbClr val="254061"/>
                </a:solidFill>
                <a:latin typeface="Calibri" pitchFamily="34" charset="0"/>
              </a:rPr>
              <a:t>Henryk </a:t>
            </a:r>
            <a:r>
              <a:rPr lang="pl-PL" dirty="0" smtClean="0">
                <a:solidFill>
                  <a:srgbClr val="254061"/>
                </a:solidFill>
                <a:latin typeface="Calibri" pitchFamily="34" charset="0"/>
              </a:rPr>
              <a:t>Pałka, IFJ </a:t>
            </a:r>
            <a:r>
              <a:rPr lang="pl-PL" dirty="0" smtClean="0">
                <a:solidFill>
                  <a:srgbClr val="254061"/>
                </a:solidFill>
                <a:latin typeface="Calibri" pitchFamily="34" charset="0"/>
              </a:rPr>
              <a:t>PAN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dirty="0" smtClean="0">
                <a:solidFill>
                  <a:srgbClr val="254061"/>
                </a:solidFill>
                <a:latin typeface="Calibri" pitchFamily="34" charset="0"/>
              </a:rPr>
              <a:t>Marek Kowalski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dirty="0" smtClean="0">
                <a:solidFill>
                  <a:srgbClr val="254061"/>
                </a:solidFill>
                <a:latin typeface="Calibri" pitchFamily="34" charset="0"/>
              </a:rPr>
              <a:t>Krzysztof Fiałkowski, IFUJ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dirty="0" smtClean="0">
              <a:solidFill>
                <a:srgbClr val="254061"/>
              </a:solidFill>
              <a:latin typeface="Calibri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dirty="0">
              <a:solidFill>
                <a:srgbClr val="25406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3548968" y="161925"/>
            <a:ext cx="349204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Odkrycie cząstek dziwnych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014" y="392758"/>
            <a:ext cx="4601336" cy="399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78425" y="3672830"/>
            <a:ext cx="4197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George </a:t>
            </a:r>
            <a:r>
              <a:rPr lang="pl-PL" altLang="pl-PL" sz="2400" dirty="0" err="1">
                <a:solidFill>
                  <a:schemeClr val="tx2">
                    <a:lumMod val="50000"/>
                  </a:schemeClr>
                </a:solidFill>
              </a:rPr>
              <a:t>Rochester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 (1908 – 2001)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37" y="237182"/>
            <a:ext cx="3255130" cy="333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759883" y="4551363"/>
            <a:ext cx="108824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Razem z Cliffordem Butlerem zaobserwowali w promieniowaniu kosmicznym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nową, nietrwałą, neutralną cząstkę, którą nazwali „V”, od topologii rozpadu.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Wkrótce potem stwierdzono, że takie cząstki żyją stosunkowo długo i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są produkowane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wyłącznie w parach. Aby wytłumaczyć tą własność, nowej cząstce przypisano 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cechę, nazwaną „dziwnością”.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5296958" y="3327400"/>
            <a:ext cx="1008063" cy="576263"/>
            <a:chOff x="3198" y="2160"/>
            <a:chExt cx="635" cy="363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3198" y="2160"/>
              <a:ext cx="635" cy="18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24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 flipV="1">
              <a:off x="3198" y="2160"/>
              <a:ext cx="97" cy="36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sz="240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40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e.agmk.net/ece.pohybel.com/ephy1/unsorted/laboratories/15instr/Image13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4679" y="1299654"/>
            <a:ext cx="4162425" cy="431482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09600" y="304800"/>
            <a:ext cx="655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Komora pęcherzykowa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99744" y="1316736"/>
            <a:ext cx="20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Aparat stereoskopowy</a:t>
            </a:r>
            <a:endParaRPr lang="pl-PL" dirty="0"/>
          </a:p>
        </p:txBody>
      </p:sp>
      <p:sp>
        <p:nvSpPr>
          <p:cNvPr id="5" name="Strzałka w prawo 4"/>
          <p:cNvSpPr/>
          <p:nvPr/>
        </p:nvSpPr>
        <p:spPr>
          <a:xfrm>
            <a:off x="3230880" y="1377696"/>
            <a:ext cx="158496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0" y="3310128"/>
            <a:ext cx="208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Lampa błyskowa</a:t>
            </a:r>
            <a:endParaRPr lang="pl-PL" dirty="0"/>
          </a:p>
        </p:txBody>
      </p:sp>
      <p:sp>
        <p:nvSpPr>
          <p:cNvPr id="7" name="Strzałka w prawo 6"/>
          <p:cNvSpPr/>
          <p:nvPr/>
        </p:nvSpPr>
        <p:spPr>
          <a:xfrm>
            <a:off x="1956816" y="3285744"/>
            <a:ext cx="158496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8199120" y="1389888"/>
            <a:ext cx="208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Ciekły wodór</a:t>
            </a:r>
            <a:endParaRPr lang="pl-PL" dirty="0"/>
          </a:p>
        </p:txBody>
      </p:sp>
      <p:sp>
        <p:nvSpPr>
          <p:cNvPr id="9" name="Strzałka w prawo 8"/>
          <p:cNvSpPr/>
          <p:nvPr/>
        </p:nvSpPr>
        <p:spPr>
          <a:xfrm rot="8894573">
            <a:off x="5923011" y="2492250"/>
            <a:ext cx="3017314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 rot="9585203">
            <a:off x="7270736" y="3790015"/>
            <a:ext cx="1378829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8790432" y="3627120"/>
            <a:ext cx="20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Układ rozprężający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ifj.edu.pl/przygoda/frameless/images/bubb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879" y="866267"/>
            <a:ext cx="4943475" cy="52197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742432" y="792480"/>
            <a:ext cx="5340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Jest to fotografia komory pęcherzykowej, w której antyproton wlatujący z dolnej części zdjęcia do góry, zderza się z protonem (w spoczynku) i występuje </a:t>
            </a:r>
            <a:r>
              <a:rPr lang="pl-PL" b="1" dirty="0" smtClean="0"/>
              <a:t>anihilacja</a:t>
            </a:r>
            <a:r>
              <a:rPr lang="pl-PL" dirty="0" smtClean="0"/>
              <a:t>. W procesie tym powstało osiem pionów. Jeden z nich rozpadł się na mion </a:t>
            </a:r>
            <a:r>
              <a:rPr lang="el-GR" dirty="0" smtClean="0">
                <a:latin typeface="Calibri"/>
              </a:rPr>
              <a:t>μ</a:t>
            </a:r>
            <a:r>
              <a:rPr lang="pl-PL" baseline="30000" dirty="0" smtClean="0"/>
              <a:t>+</a:t>
            </a:r>
            <a:r>
              <a:rPr lang="pl-PL" dirty="0" smtClean="0"/>
              <a:t> i </a:t>
            </a:r>
            <a:r>
              <a:rPr lang="el-GR" dirty="0" smtClean="0">
                <a:latin typeface="Calibri"/>
              </a:rPr>
              <a:t>ν</a:t>
            </a:r>
            <a:r>
              <a:rPr lang="pl-PL" dirty="0" smtClean="0"/>
              <a:t>. Tory dodatnich i ujemnych pionów odchylają się w polu magnetycznym w przeciwnych kierunkach, a obojętne </a:t>
            </a:r>
            <a:r>
              <a:rPr lang="el-GR" dirty="0" smtClean="0">
                <a:latin typeface="Calibri"/>
              </a:rPr>
              <a:t>ν</a:t>
            </a:r>
            <a:r>
              <a:rPr lang="pl-PL" dirty="0" smtClean="0"/>
              <a:t> nie pozostawia śladu.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Cząstka naładowana w polu magnetycznym</a:t>
            </a:r>
            <a:endParaRPr kumimoji="0" lang="pl-PL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rchivo:Lorentz forc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5300" y="1600200"/>
            <a:ext cx="5613400" cy="4525963"/>
          </a:xfrm>
          <a:prstGeom prst="rect">
            <a:avLst/>
          </a:prstGeom>
        </p:spPr>
      </p:pic>
      <p:pic>
        <p:nvPicPr>
          <p:cNvPr id="4" name="Picture 4" descr="\vec F = q \cdot (\vec {E} + \vec{v} \times \vec{B}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092825"/>
            <a:ext cx="35575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fj.edu.pl/przygoda/frameless/images/fermion_bos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50" y="914399"/>
            <a:ext cx="10947050" cy="46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7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77696" y="829056"/>
            <a:ext cx="94853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Fermion</a:t>
            </a:r>
            <a:r>
              <a:rPr lang="pl-PL" dirty="0" smtClean="0"/>
              <a:t> ( niezbyt towarzyskie cząstki)</a:t>
            </a:r>
          </a:p>
          <a:p>
            <a:r>
              <a:rPr lang="pl-PL" sz="2400" dirty="0" smtClean="0"/>
              <a:t>cząstki o połówkowym spinie, które nie chcą zajmować tej samej pozycji energetycznej  &gt;&gt;&gt;&gt; zakaz </a:t>
            </a:r>
            <a:r>
              <a:rPr lang="pl-PL" sz="2400" dirty="0" err="1" smtClean="0"/>
              <a:t>Pauliego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32688" y="3493008"/>
            <a:ext cx="94853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7030A0"/>
                </a:solidFill>
              </a:rPr>
              <a:t>Bozon</a:t>
            </a:r>
            <a:r>
              <a:rPr lang="pl-PL" dirty="0" smtClean="0"/>
              <a:t> (cząstki towarzyskie)</a:t>
            </a:r>
          </a:p>
          <a:p>
            <a:r>
              <a:rPr lang="pl-PL" sz="2400" dirty="0" smtClean="0"/>
              <a:t>cząstki o całkowitym spinie, obecność innych cząstek im nie przeszkadza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2624" y="768096"/>
            <a:ext cx="104729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Oddziaływanie pomiędzy cząstkami</a:t>
            </a:r>
          </a:p>
          <a:p>
            <a:r>
              <a:rPr lang="pl-PL" sz="2400" b="1" dirty="0" smtClean="0"/>
              <a:t>Grawitacyjne</a:t>
            </a:r>
            <a:r>
              <a:rPr lang="pl-PL" sz="2400" dirty="0" smtClean="0"/>
              <a:t> ----- tak słabe, że są do pominięcia</a:t>
            </a:r>
          </a:p>
          <a:p>
            <a:r>
              <a:rPr lang="pl-PL" sz="2400" dirty="0" smtClean="0"/>
              <a:t>  </a:t>
            </a:r>
            <a:r>
              <a:rPr lang="pl-PL" sz="2400" b="1" dirty="0" smtClean="0"/>
              <a:t>Elektromagnetyczne</a:t>
            </a:r>
            <a:r>
              <a:rPr lang="pl-PL" sz="2400" dirty="0" smtClean="0"/>
              <a:t> ----- dotyczy cząstek obdarzonych ładunkiem</a:t>
            </a:r>
          </a:p>
          <a:p>
            <a:r>
              <a:rPr lang="pl-PL" sz="2400" dirty="0" smtClean="0"/>
              <a:t>    </a:t>
            </a:r>
            <a:r>
              <a:rPr lang="pl-PL" sz="2400" b="1" dirty="0" smtClean="0"/>
              <a:t>Silne</a:t>
            </a:r>
            <a:r>
              <a:rPr lang="pl-PL" sz="2400" dirty="0" smtClean="0"/>
              <a:t> ----- utrzymują w całości  jądro atomowe pomimo </a:t>
            </a:r>
          </a:p>
          <a:p>
            <a:r>
              <a:rPr lang="pl-PL" sz="2400" dirty="0" smtClean="0"/>
              <a:t>    elektromagnetycznych sił odpychających od siebie protony</a:t>
            </a:r>
          </a:p>
          <a:p>
            <a:r>
              <a:rPr lang="pl-PL" sz="2400" dirty="0" smtClean="0"/>
              <a:t>      </a:t>
            </a:r>
            <a:r>
              <a:rPr lang="pl-PL" sz="2400" b="1" dirty="0" smtClean="0"/>
              <a:t>Słabe</a:t>
            </a:r>
            <a:r>
              <a:rPr lang="pl-PL" sz="2400" dirty="0" smtClean="0"/>
              <a:t> ----- dotyczą wszystkich cząstek</a:t>
            </a:r>
          </a:p>
          <a:p>
            <a:endParaRPr lang="pl-PL" sz="2400" dirty="0" smtClean="0"/>
          </a:p>
          <a:p>
            <a:r>
              <a:rPr lang="pl-PL" sz="2400" b="1" dirty="0" smtClean="0">
                <a:solidFill>
                  <a:srgbClr val="FF0000"/>
                </a:solidFill>
              </a:rPr>
              <a:t>Hadrony</a:t>
            </a:r>
            <a:r>
              <a:rPr lang="pl-PL" sz="2400" dirty="0" smtClean="0"/>
              <a:t> ---- oddziałują silnie: protony, neutrony, piony</a:t>
            </a:r>
          </a:p>
          <a:p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Leptony </a:t>
            </a:r>
            <a:r>
              <a:rPr lang="pl-PL" sz="2400" dirty="0" smtClean="0"/>
              <a:t>---- nie oddziałują silnie: elektrony, neutrina</a:t>
            </a:r>
          </a:p>
          <a:p>
            <a:endParaRPr lang="pl-PL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l-PL" sz="2400" b="1" dirty="0" smtClean="0">
                <a:solidFill>
                  <a:srgbClr val="FF0000"/>
                </a:solidFill>
              </a:rPr>
              <a:t>Hadron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który jest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fermionem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barion</a:t>
            </a:r>
            <a:r>
              <a:rPr lang="pl-PL" sz="2400" dirty="0" smtClean="0"/>
              <a:t>: proton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Hadron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który jest </a:t>
            </a:r>
            <a:r>
              <a:rPr lang="pl-PL" sz="2400" b="1" dirty="0" smtClean="0">
                <a:solidFill>
                  <a:srgbClr val="7030A0"/>
                </a:solidFill>
              </a:rPr>
              <a:t>bozonem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mezon</a:t>
            </a:r>
            <a:r>
              <a:rPr lang="pl-PL" sz="2400" dirty="0" smtClean="0"/>
              <a:t>: pion</a:t>
            </a:r>
          </a:p>
          <a:p>
            <a:endParaRPr lang="pl-PL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65504" y="621792"/>
            <a:ext cx="9412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Foton to też cząstka elementarna!</a:t>
            </a:r>
          </a:p>
          <a:p>
            <a:r>
              <a:rPr lang="pl-PL" sz="2400" dirty="0" smtClean="0"/>
              <a:t>Każda cząstka ma swoją antycząstkę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/>
          </a:p>
        </p:txBody>
      </p:sp>
      <p:pic>
        <p:nvPicPr>
          <p:cNvPr id="52226" name="Picture 2" descr="Plik:Anihilacja(science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03" y="2080895"/>
            <a:ext cx="6657975" cy="41814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8058912" y="1999488"/>
            <a:ext cx="3767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Dwa fermiony jakimi są elektrony zamieniają się w dwa bozony jakimi są fotony</a:t>
            </a:r>
          </a:p>
          <a:p>
            <a:endParaRPr lang="pl-PL" dirty="0" smtClean="0"/>
          </a:p>
          <a:p>
            <a:r>
              <a:rPr lang="pl-PL" dirty="0" smtClean="0"/>
              <a:t>Ładunek zachowany</a:t>
            </a:r>
          </a:p>
          <a:p>
            <a:r>
              <a:rPr lang="pl-PL" dirty="0" smtClean="0"/>
              <a:t>Liczba leptonów zachowana bo foton to też lepton</a:t>
            </a:r>
          </a:p>
          <a:p>
            <a:endParaRPr lang="pl-PL" dirty="0" smtClean="0"/>
          </a:p>
          <a:p>
            <a:r>
              <a:rPr lang="pl-PL" dirty="0" smtClean="0"/>
              <a:t>Spin też zachowany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87680" y="243840"/>
            <a:ext cx="111191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Dziwność (oddziaływania silne)</a:t>
            </a:r>
          </a:p>
          <a:p>
            <a:endParaRPr lang="pl-PL" sz="2400" dirty="0" smtClean="0"/>
          </a:p>
          <a:p>
            <a:r>
              <a:rPr lang="pl-PL" sz="2400" dirty="0" smtClean="0"/>
              <a:t>Niektóre cząstki zawsze powstają parami jak np. </a:t>
            </a:r>
            <a:r>
              <a:rPr lang="pl-PL" sz="2400" dirty="0" err="1" smtClean="0"/>
              <a:t>Kaon</a:t>
            </a:r>
            <a:r>
              <a:rPr lang="pl-PL" sz="2400" dirty="0" smtClean="0"/>
              <a:t> i Sigma</a:t>
            </a:r>
          </a:p>
          <a:p>
            <a:r>
              <a:rPr lang="pl-PL" sz="2400" dirty="0" smtClean="0"/>
              <a:t>To zachowanie tak zdziwiło naukowców, że nazwali je dziwnymi jeszcze przed ich identyfikacją. Wkrótce sformułowano prawo zachowania dziwności przypisując dla </a:t>
            </a:r>
            <a:r>
              <a:rPr lang="pl-PL" sz="2400" dirty="0" err="1" smtClean="0"/>
              <a:t>Kaonu</a:t>
            </a:r>
            <a:r>
              <a:rPr lang="pl-PL" sz="2400" dirty="0" smtClean="0"/>
              <a:t> dziwność S=+1 a dla Sigmy S=-1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864" y="3188208"/>
            <a:ext cx="4742993" cy="810768"/>
          </a:xfrm>
          <a:prstGeom prst="rect">
            <a:avLst/>
          </a:prstGeo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864" y="4541520"/>
            <a:ext cx="4815840" cy="837537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144768" y="3267456"/>
            <a:ext cx="4462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Często zachodząca reakcja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a ta pomimo, że nie łamie innych zasad zachowania nie zachodzi nigdy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SQcnznAdkTu0hS5mUDGtTiS83ttT9I29tYtZjcS7b1qtAa9y8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807" cy="30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RB2Q_n6IOlZ-he2gPv2bXT_qS_boHV9sIJqafAqGCVohAw-q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7175" y="221432"/>
            <a:ext cx="4314825" cy="30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RTo4mvsuqUN6tbA9_lkPHfakHu4iceXCs-Pu3nhXq2lD6AbKQF9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00217"/>
            <a:ext cx="4356807" cy="345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QoQNK8uMqG_wmbmVCuM-KQtrcGfPql7t1iiuXcGEhk1qXpTxa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4242" y="3429354"/>
            <a:ext cx="4077758" cy="34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608576" y="292608"/>
            <a:ext cx="3096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Ścieżki </a:t>
            </a:r>
            <a:r>
              <a:rPr lang="pl-PL" sz="3200" dirty="0" err="1" smtClean="0"/>
              <a:t>osmiokątne</a:t>
            </a:r>
            <a:r>
              <a:rPr lang="pl-PL" sz="3200" dirty="0" smtClean="0"/>
              <a:t> i idea kwarków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38545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/>
          <p:cNvSpPr txBox="1">
            <a:spLocks noChangeArrowheads="1"/>
          </p:cNvSpPr>
          <p:nvPr/>
        </p:nvSpPr>
        <p:spPr bwMode="auto">
          <a:xfrm>
            <a:off x="1741487" y="437356"/>
            <a:ext cx="44470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altLang="pl-PL" sz="2400" dirty="0" smtClean="0"/>
              <a:t>Z czego jest zbudowany świat?</a:t>
            </a:r>
            <a:endParaRPr lang="pl-PL" altLang="pl-PL" sz="2400" dirty="0"/>
          </a:p>
        </p:txBody>
      </p:sp>
      <p:sp>
        <p:nvSpPr>
          <p:cNvPr id="5" name="pole tekstowe 3"/>
          <p:cNvSpPr txBox="1">
            <a:spLocks noChangeArrowheads="1"/>
          </p:cNvSpPr>
          <p:nvPr/>
        </p:nvSpPr>
        <p:spPr bwMode="auto">
          <a:xfrm>
            <a:off x="1814512" y="1229519"/>
            <a:ext cx="9359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altLang="pl-PL" dirty="0"/>
              <a:t>Tales z Miletu (VII/VI p.n.e.) - "Wszystko jest z wody, z wody powstało i z wody się składa"</a:t>
            </a:r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1440945" y="1804194"/>
            <a:ext cx="8871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altLang="pl-PL" dirty="0"/>
              <a:t>Anaksymenes z Miletu (VI p.n.e.) – prapierwiastkiem świata jest powietrze</a:t>
            </a:r>
          </a:p>
        </p:txBody>
      </p: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1885950" y="2237581"/>
            <a:ext cx="6801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altLang="pl-PL" dirty="0"/>
              <a:t>Heraklit z Efezu (VI/V p.n.e.) – pierwotnym tworzywem jest ogień</a:t>
            </a:r>
          </a:p>
        </p:txBody>
      </p:sp>
      <p:sp>
        <p:nvSpPr>
          <p:cNvPr id="8" name="pole tekstowe 6"/>
          <p:cNvSpPr txBox="1">
            <a:spLocks noChangeArrowheads="1"/>
          </p:cNvSpPr>
          <p:nvPr/>
        </p:nvSpPr>
        <p:spPr bwMode="auto">
          <a:xfrm>
            <a:off x="1958975" y="2740819"/>
            <a:ext cx="808432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altLang="pl-PL" dirty="0" err="1"/>
              <a:t>Empedokles</a:t>
            </a:r>
            <a:r>
              <a:rPr lang="pl-PL" altLang="pl-PL" dirty="0"/>
              <a:t> z </a:t>
            </a:r>
            <a:r>
              <a:rPr lang="pl-PL" altLang="pl-PL" dirty="0" err="1"/>
              <a:t>Akragas</a:t>
            </a:r>
            <a:r>
              <a:rPr lang="pl-PL" altLang="pl-PL" dirty="0"/>
              <a:t> (V p.n.e.) – świat zbudowany jest z czterech żywiołów</a:t>
            </a:r>
          </a:p>
          <a:p>
            <a:r>
              <a:rPr lang="pl-PL" altLang="pl-PL" dirty="0"/>
              <a:t> pierwotnych tzw. pierwiastków: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altLang="pl-PL" dirty="0"/>
              <a:t> wody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altLang="pl-PL" dirty="0"/>
              <a:t> ognia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altLang="pl-PL" dirty="0"/>
              <a:t> powietrza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altLang="pl-PL" dirty="0"/>
              <a:t> ziemi</a:t>
            </a:r>
          </a:p>
        </p:txBody>
      </p:sp>
      <p:sp>
        <p:nvSpPr>
          <p:cNvPr id="9" name="pole tekstowe 7"/>
          <p:cNvSpPr txBox="1">
            <a:spLocks noChangeArrowheads="1"/>
          </p:cNvSpPr>
          <p:nvPr/>
        </p:nvSpPr>
        <p:spPr bwMode="auto">
          <a:xfrm>
            <a:off x="1958975" y="4685506"/>
            <a:ext cx="8353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altLang="pl-PL" dirty="0"/>
              <a:t>Anaksagoras z </a:t>
            </a:r>
            <a:r>
              <a:rPr lang="pl-PL" altLang="pl-PL" dirty="0" err="1"/>
              <a:t>Kladzomen</a:t>
            </a:r>
            <a:r>
              <a:rPr lang="pl-PL" altLang="pl-PL" dirty="0"/>
              <a:t> (VI/V p.n.e.) – świat jest zbudowany z wielkiej liczby </a:t>
            </a:r>
          </a:p>
          <a:p>
            <a:r>
              <a:rPr lang="pl-PL" altLang="pl-PL" dirty="0"/>
              <a:t>małych cząstek</a:t>
            </a:r>
          </a:p>
        </p:txBody>
      </p:sp>
      <p:sp>
        <p:nvSpPr>
          <p:cNvPr id="10" name="pole tekstowe 8"/>
          <p:cNvSpPr txBox="1">
            <a:spLocks noChangeArrowheads="1"/>
          </p:cNvSpPr>
          <p:nvPr/>
        </p:nvSpPr>
        <p:spPr bwMode="auto">
          <a:xfrm>
            <a:off x="1958975" y="5333206"/>
            <a:ext cx="8853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altLang="pl-PL" dirty="0"/>
              <a:t>Demokryt z </a:t>
            </a:r>
            <a:r>
              <a:rPr lang="pl-PL" altLang="pl-PL" dirty="0" err="1"/>
              <a:t>Abdery</a:t>
            </a:r>
            <a:r>
              <a:rPr lang="pl-PL" altLang="pl-PL" dirty="0"/>
              <a:t> (V/IV p.n.e.) – świat zbudowany jest z jednolitych, niepodzielnych</a:t>
            </a:r>
          </a:p>
          <a:p>
            <a:r>
              <a:rPr lang="pl-PL" altLang="pl-PL" dirty="0"/>
              <a:t>cząstek – atomów. Pogląd ten zwalczał  m. in. Platon.</a:t>
            </a:r>
          </a:p>
        </p:txBody>
      </p:sp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1958975" y="6053931"/>
            <a:ext cx="9366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l-PL" altLang="pl-PL" dirty="0"/>
              <a:t>Arystoteles ze </a:t>
            </a:r>
            <a:r>
              <a:rPr lang="pl-PL" altLang="pl-PL" dirty="0" err="1"/>
              <a:t>Stagiry</a:t>
            </a:r>
            <a:r>
              <a:rPr lang="pl-PL" altLang="pl-PL" dirty="0"/>
              <a:t> (IV p.n.e.) – pierwiastki są obdarzone charakterystycznymi cechami</a:t>
            </a:r>
          </a:p>
        </p:txBody>
      </p:sp>
    </p:spTree>
    <p:extLst>
      <p:ext uri="{BB962C8B-B14F-4D97-AF65-F5344CB8AC3E}">
        <p14:creationId xmlns:p14="http://schemas.microsoft.com/office/powerpoint/2010/main" xmlns="" val="3843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50976" y="475489"/>
            <a:ext cx="8193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Fizycy opracowali teorię zwaną </a:t>
            </a:r>
            <a:r>
              <a:rPr lang="pl-PL" sz="2400" b="1" dirty="0" smtClean="0"/>
              <a:t>Modelem standardowym</a:t>
            </a:r>
            <a:r>
              <a:rPr lang="pl-PL" sz="2400" dirty="0" smtClean="0"/>
              <a:t>. Wyjaśnia ona, czym jest świat i co utrzymuje go w całości. Jest to prosta i spójna teoria, która opisuje setki znanych nam cząstek oraz oddziaływania między nimi jedynie za pomocą:</a:t>
            </a:r>
          </a:p>
          <a:p>
            <a:endParaRPr lang="pl-PL" sz="2400" dirty="0" smtClean="0"/>
          </a:p>
          <a:p>
            <a:r>
              <a:rPr lang="pl-PL" sz="2400" b="1" dirty="0" smtClean="0"/>
              <a:t>6 kwarków</a:t>
            </a:r>
            <a:r>
              <a:rPr lang="pl-PL" sz="2400" dirty="0" smtClean="0"/>
              <a:t>.</a:t>
            </a:r>
          </a:p>
          <a:p>
            <a:r>
              <a:rPr lang="pl-PL" sz="2400" b="1" dirty="0" smtClean="0"/>
              <a:t>6 leptonów</a:t>
            </a:r>
            <a:r>
              <a:rPr lang="pl-PL" sz="2400" dirty="0" smtClean="0"/>
              <a:t>. Najbardziej znanym leptonem jest elektron.</a:t>
            </a:r>
          </a:p>
          <a:p>
            <a:endParaRPr lang="pl-PL" sz="2400" dirty="0" smtClean="0"/>
          </a:p>
          <a:p>
            <a:r>
              <a:rPr lang="pl-PL" sz="2400" b="1" dirty="0" smtClean="0"/>
              <a:t>cząstki przenoszące oddziaływanie</a:t>
            </a:r>
            <a:r>
              <a:rPr lang="pl-PL" sz="2400" dirty="0" smtClean="0"/>
              <a:t>, jak np. foton. </a:t>
            </a:r>
          </a:p>
          <a:p>
            <a:endParaRPr lang="pl-PL" sz="2400" dirty="0" smtClean="0"/>
          </a:p>
          <a:p>
            <a:r>
              <a:rPr lang="pl-PL" sz="2400" dirty="0" smtClean="0"/>
              <a:t>Wszystkie znane cząstki materii składają się z kwarków i leptonów. </a:t>
            </a:r>
          </a:p>
          <a:p>
            <a:r>
              <a:rPr lang="pl-PL" sz="2400" dirty="0" smtClean="0"/>
              <a:t>Oddziałują one poprzez wymianę cząstek przenoszących oddziaływania.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6990" y="719666"/>
          <a:ext cx="10146794" cy="5418667"/>
        </p:xfrm>
        <a:graphic>
          <a:graphicData uri="http://schemas.openxmlformats.org/drawingml/2006/table">
            <a:tbl>
              <a:tblPr/>
              <a:tblGrid>
                <a:gridCol w="974252"/>
                <a:gridCol w="974252"/>
                <a:gridCol w="974252"/>
                <a:gridCol w="974252"/>
                <a:gridCol w="974252"/>
                <a:gridCol w="974252"/>
                <a:gridCol w="1299002"/>
                <a:gridCol w="1060704"/>
                <a:gridCol w="1417318"/>
                <a:gridCol w="524258"/>
              </a:tblGrid>
              <a:tr h="144113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Nazwa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Generacja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Izospin</a:t>
                      </a:r>
                      <a:br>
                        <a:rPr lang="pl-PL" sz="140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Zapach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Ładunek</a:t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Masa prądowa</a:t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m (</a:t>
                      </a:r>
                      <a:r>
                        <a:rPr lang="pl-PL" sz="1400" u="none" strike="noStrike" dirty="0" err="1" smtClean="0">
                          <a:solidFill>
                            <a:schemeClr val="tx1"/>
                          </a:solidFill>
                        </a:rPr>
                        <a:t>MeV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</a:rPr>
                        <a:t>c²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Masa</a:t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dirty="0" err="1">
                          <a:solidFill>
                            <a:schemeClr val="tx1"/>
                          </a:solidFill>
                        </a:rPr>
                        <a:t>konstytuentna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M (</a:t>
                      </a:r>
                      <a:r>
                        <a:rPr lang="pl-PL" sz="1400" u="none" strike="noStrike" dirty="0" err="1">
                          <a:solidFill>
                            <a:schemeClr val="tx1"/>
                          </a:solidFill>
                        </a:rPr>
                        <a:t>GeV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l-PL" sz="1400" dirty="0" err="1">
                          <a:solidFill>
                            <a:schemeClr val="tx1"/>
                          </a:solidFill>
                        </a:rPr>
                        <a:t>c²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Antycząstka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6454">
                <a:tc>
                  <a:txBody>
                    <a:bodyPr/>
                    <a:lstStyle/>
                    <a:p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górny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+½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U = +1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+⅔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1,5–4,0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 0,31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antygórny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3518">
                <a:tc>
                  <a:txBody>
                    <a:bodyPr/>
                    <a:lstStyle/>
                    <a:p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dolny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−½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 = −1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−⅓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4–8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 0,31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antydolny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6454">
                <a:tc>
                  <a:txBody>
                    <a:bodyPr/>
                    <a:lstStyle/>
                    <a:p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dziwny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S = −1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−⅓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80–130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 0,50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antydziwny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49390">
                <a:tc>
                  <a:txBody>
                    <a:bodyPr/>
                    <a:lstStyle/>
                    <a:p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powabny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C = +1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+⅔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1150–1350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 1,60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antypowabny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49390">
                <a:tc>
                  <a:txBody>
                    <a:bodyPr/>
                    <a:lstStyle/>
                    <a:p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niski,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</a:rPr>
                        <a:t>piękny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B* = −1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−⅓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4100–4400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 4,60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antyniski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22326">
                <a:tc>
                  <a:txBody>
                    <a:bodyPr/>
                    <a:lstStyle/>
                    <a:p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wysoki,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</a:rPr>
                        <a:t>prawdziwy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T = +1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+⅔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170900±1800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 180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antywysoki</a:t>
                      </a: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57645" marR="57645" marT="28823" marB="288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62466" name="Picture 2" descr="\sim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350" cy="95250"/>
          </a:xfrm>
          <a:prstGeom prst="rect">
            <a:avLst/>
          </a:prstGeom>
          <a:noFill/>
        </p:spPr>
      </p:pic>
      <p:pic>
        <p:nvPicPr>
          <p:cNvPr id="62467" name="Picture 3" descr="\overline{u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pic>
        <p:nvPicPr>
          <p:cNvPr id="62468" name="Picture 4" descr="\sim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350" cy="95250"/>
          </a:xfrm>
          <a:prstGeom prst="rect">
            <a:avLst/>
          </a:prstGeom>
          <a:noFill/>
        </p:spPr>
      </p:pic>
      <p:pic>
        <p:nvPicPr>
          <p:cNvPr id="62469" name="Picture 5" descr="\overline{d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4775" cy="161925"/>
          </a:xfrm>
          <a:prstGeom prst="rect">
            <a:avLst/>
          </a:prstGeom>
          <a:noFill/>
        </p:spPr>
      </p:pic>
      <p:pic>
        <p:nvPicPr>
          <p:cNvPr id="62470" name="Picture 6" descr="\sim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350" cy="95250"/>
          </a:xfrm>
          <a:prstGeom prst="rect">
            <a:avLst/>
          </a:prstGeom>
          <a:noFill/>
        </p:spPr>
      </p:pic>
      <p:pic>
        <p:nvPicPr>
          <p:cNvPr id="62471" name="Picture 7" descr="\overline{s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5250" cy="114300"/>
          </a:xfrm>
          <a:prstGeom prst="rect">
            <a:avLst/>
          </a:prstGeom>
          <a:noFill/>
        </p:spPr>
      </p:pic>
      <p:pic>
        <p:nvPicPr>
          <p:cNvPr id="62472" name="Picture 8" descr="\sim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350" cy="95250"/>
          </a:xfrm>
          <a:prstGeom prst="rect">
            <a:avLst/>
          </a:prstGeom>
          <a:noFill/>
        </p:spPr>
      </p:pic>
      <p:pic>
        <p:nvPicPr>
          <p:cNvPr id="62473" name="Picture 9" descr="\overline{c}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5725" cy="114300"/>
          </a:xfrm>
          <a:prstGeom prst="rect">
            <a:avLst/>
          </a:prstGeom>
          <a:noFill/>
        </p:spPr>
      </p:pic>
      <p:pic>
        <p:nvPicPr>
          <p:cNvPr id="62474" name="Picture 10" descr="\sim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350" cy="95250"/>
          </a:xfrm>
          <a:prstGeom prst="rect">
            <a:avLst/>
          </a:prstGeom>
          <a:noFill/>
        </p:spPr>
      </p:pic>
      <p:pic>
        <p:nvPicPr>
          <p:cNvPr id="62475" name="Picture 11" descr="\overline{b}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85725" cy="161925"/>
          </a:xfrm>
          <a:prstGeom prst="rect">
            <a:avLst/>
          </a:prstGeom>
          <a:noFill/>
        </p:spPr>
      </p:pic>
      <p:pic>
        <p:nvPicPr>
          <p:cNvPr id="62476" name="Picture 12" descr="\sim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350" cy="95250"/>
          </a:xfrm>
          <a:prstGeom prst="rect">
            <a:avLst/>
          </a:prstGeom>
          <a:noFill/>
        </p:spPr>
      </p:pic>
      <p:pic>
        <p:nvPicPr>
          <p:cNvPr id="62477" name="Picture 13" descr="\overline{t}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762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89632" y="130141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Model standardowy jest dobrą </a:t>
            </a:r>
            <a:r>
              <a:rPr lang="pl-PL" sz="2400" b="1" dirty="0" smtClean="0"/>
              <a:t>teorią</a:t>
            </a:r>
            <a:r>
              <a:rPr lang="pl-PL" sz="2400" dirty="0" smtClean="0"/>
              <a:t>. </a:t>
            </a:r>
          </a:p>
          <a:p>
            <a:endParaRPr lang="pl-PL" sz="2400" dirty="0" smtClean="0"/>
          </a:p>
          <a:p>
            <a:r>
              <a:rPr lang="pl-PL" sz="2400" dirty="0" smtClean="0"/>
              <a:t>Eksperymenty potwierdziły jej przewidywanie wprost z niewiarygodną dokładnością i wszystkie cząstki przewidziane przez tę teorię zostały odkryte! </a:t>
            </a:r>
          </a:p>
          <a:p>
            <a:endParaRPr lang="pl-PL" sz="2400" dirty="0" smtClean="0"/>
          </a:p>
          <a:p>
            <a:r>
              <a:rPr lang="pl-PL" sz="2400" dirty="0" smtClean="0"/>
              <a:t>Nie wyjaśnia ona jednak wszystkiego. Przykładowo grawitacja nie jest opisana przez Model standardowy.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888" y="6669087"/>
            <a:ext cx="2346325" cy="519113"/>
          </a:xfr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328E8D9-5367-43D9-88CD-565DF601850B}" type="slidenum">
              <a:rPr lang="pl-PL" sz="2400" smtClean="0"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23</a:t>
            </a:fld>
            <a:endParaRPr lang="pl-PL" sz="2400" smtClean="0">
              <a:latin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44513" y="128587"/>
            <a:ext cx="90709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b="1"/>
              <a:t>ODDZIAŁYWANIA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9750" y="1042987"/>
            <a:ext cx="7297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/>
              <a:t>Wszystkie znane cząstki oddziałują poprzez cztery podstawowe oddziaływania: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39863" y="1401762"/>
            <a:ext cx="669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b="1"/>
              <a:t>ELEKTROMAGNETYCZNE, SILNE, SŁABE, GRAWITACYJNE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6113" y="1762125"/>
            <a:ext cx="6010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/>
              <a:t>Siła tych oddziaływań dla dwóch protonów blisko siebie (10</a:t>
            </a:r>
            <a:r>
              <a:rPr lang="pl-PL" sz="2400" baseline="33000"/>
              <a:t>-15</a:t>
            </a:r>
            <a:r>
              <a:rPr lang="pl-PL" sz="2400"/>
              <a:t> m):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/>
              <a:t>		Silne				1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/>
              <a:t>		Elektromagnetyczne 	10</a:t>
            </a:r>
            <a:r>
              <a:rPr lang="pl-PL" sz="2400" baseline="33000"/>
              <a:t>-2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/>
              <a:t>		Słabe 				10</a:t>
            </a:r>
            <a:r>
              <a:rPr lang="pl-PL" sz="2400" baseline="33000"/>
              <a:t>-7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/>
              <a:t>		Grawitacyjne 	  		10</a:t>
            </a:r>
            <a:r>
              <a:rPr lang="pl-PL" sz="2400" baseline="33000"/>
              <a:t>-39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0725" y="3625850"/>
            <a:ext cx="4130675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/>
              <a:t>Przy bardzo małych odległościach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/>
              <a:t> (wysokich energiach) - UNIFIKACJA</a:t>
            </a: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24" y="3257550"/>
            <a:ext cx="40830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012395" y="6532212"/>
            <a:ext cx="908685" cy="13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dirty="0" err="1"/>
              <a:t>M.A.Thomson</a:t>
            </a:r>
            <a:endParaRPr lang="pl-PL" sz="2400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160588" y="7162800"/>
            <a:ext cx="5400675" cy="1587"/>
          </a:xfrm>
          <a:prstGeom prst="line">
            <a:avLst/>
          </a:prstGeom>
          <a:noFill/>
          <a:ln w="18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026"/>
          <p:cNvSpPr>
            <a:spLocks noChangeArrowheads="1"/>
          </p:cNvSpPr>
          <p:nvPr/>
        </p:nvSpPr>
        <p:spPr bwMode="auto">
          <a:xfrm>
            <a:off x="1238251" y="2357438"/>
            <a:ext cx="9956800" cy="1600200"/>
          </a:xfrm>
          <a:prstGeom prst="horizontalScroll">
            <a:avLst>
              <a:gd name="adj" fmla="val 12500"/>
            </a:avLst>
          </a:prstGeom>
          <a:solidFill>
            <a:srgbClr val="FCEE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Text Box 1027"/>
          <p:cNvSpPr txBox="1">
            <a:spLocks noChangeArrowheads="1"/>
          </p:cNvSpPr>
          <p:nvPr/>
        </p:nvSpPr>
        <p:spPr bwMode="auto">
          <a:xfrm>
            <a:off x="2857500" y="2857501"/>
            <a:ext cx="4493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>
                <a:solidFill>
                  <a:srgbClr val="000099"/>
                </a:solidFill>
              </a:rPr>
              <a:t>LHC – co to takiego?</a:t>
            </a:r>
            <a:endParaRPr lang="en-GB" sz="36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poster\New Folder\9105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47750" y="0"/>
            <a:ext cx="13614401" cy="6858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214314"/>
            <a:ext cx="40703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5400">
                <a:solidFill>
                  <a:srgbClr val="FFFF00"/>
                </a:solidFill>
              </a:rPr>
              <a:t>CERN</a:t>
            </a:r>
            <a:r>
              <a:rPr lang="pl-PL" sz="5400">
                <a:solidFill>
                  <a:srgbClr val="FFFF00"/>
                </a:solidFill>
              </a:rPr>
              <a:t> i LHC</a:t>
            </a:r>
            <a:endParaRPr lang="de-DE" sz="5400">
              <a:solidFill>
                <a:srgbClr val="FFFF00"/>
              </a:solidFill>
            </a:endParaRPr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0" y="5643563"/>
            <a:ext cx="3556000" cy="685800"/>
          </a:xfrm>
          <a:prstGeom prst="wedgeRoundRectCallout">
            <a:avLst>
              <a:gd name="adj1" fmla="val -6301"/>
              <a:gd name="adj2" fmla="val -1657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400"/>
              <a:t>tunel LHC</a:t>
            </a:r>
          </a:p>
          <a:p>
            <a:pPr>
              <a:lnSpc>
                <a:spcPct val="80000"/>
              </a:lnSpc>
            </a:pPr>
            <a:r>
              <a:rPr lang="pl-PL" sz="1600"/>
              <a:t>(długość 27 km, ok.100m </a:t>
            </a:r>
          </a:p>
          <a:p>
            <a:pPr>
              <a:lnSpc>
                <a:spcPct val="80000"/>
              </a:lnSpc>
            </a:pPr>
            <a:r>
              <a:rPr lang="pl-PL" sz="1600"/>
              <a:t>pod powierzchnią ziemi)</a:t>
            </a:r>
            <a:endParaRPr lang="pl-PL" sz="1600">
              <a:latin typeface="Calibri" pitchFamily="34" charset="0"/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7048500" y="6143625"/>
            <a:ext cx="3759200" cy="533400"/>
          </a:xfrm>
          <a:prstGeom prst="wedgeRoundRectCallout">
            <a:avLst>
              <a:gd name="adj1" fmla="val -33801"/>
              <a:gd name="adj2" fmla="val -1775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3600">
                <a:solidFill>
                  <a:srgbClr val="CC3300"/>
                </a:solidFill>
              </a:rPr>
              <a:t>CERN/</a:t>
            </a:r>
            <a:r>
              <a:rPr lang="pl-PL">
                <a:solidFill>
                  <a:srgbClr val="CC3300"/>
                </a:solidFill>
              </a:rPr>
              <a:t>Meyrin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0566400" y="2000250"/>
            <a:ext cx="1625600" cy="609600"/>
            <a:chOff x="4848" y="1488"/>
            <a:chExt cx="768" cy="384"/>
          </a:xfrm>
        </p:grpSpPr>
        <p:sp>
          <p:nvSpPr>
            <p:cNvPr id="3082" name="AutoShape 50"/>
            <p:cNvSpPr>
              <a:spLocks noChangeArrowheads="1"/>
            </p:cNvSpPr>
            <p:nvPr/>
          </p:nvSpPr>
          <p:spPr bwMode="auto">
            <a:xfrm>
              <a:off x="4848" y="1488"/>
              <a:ext cx="768" cy="384"/>
            </a:xfrm>
            <a:prstGeom prst="wedgeRoundRectCallout">
              <a:avLst>
                <a:gd name="adj1" fmla="val 28384"/>
                <a:gd name="adj2" fmla="val 100782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083" name="Text Box 51"/>
            <p:cNvSpPr txBox="1">
              <a:spLocks noChangeArrowheads="1"/>
            </p:cNvSpPr>
            <p:nvPr/>
          </p:nvSpPr>
          <p:spPr bwMode="auto">
            <a:xfrm>
              <a:off x="4848" y="1488"/>
              <a:ext cx="56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/>
                <a:t>Lotnisko</a:t>
              </a:r>
            </a:p>
            <a:p>
              <a:r>
                <a:rPr lang="pl-PL" sz="1600"/>
                <a:t>w Genewie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8572500" y="214313"/>
            <a:ext cx="1625600" cy="609600"/>
            <a:chOff x="4848" y="720"/>
            <a:chExt cx="768" cy="384"/>
          </a:xfrm>
        </p:grpSpPr>
        <p:sp>
          <p:nvSpPr>
            <p:cNvPr id="3080" name="AutoShape 30"/>
            <p:cNvSpPr>
              <a:spLocks noChangeArrowheads="1"/>
            </p:cNvSpPr>
            <p:nvPr/>
          </p:nvSpPr>
          <p:spPr bwMode="auto">
            <a:xfrm>
              <a:off x="4848" y="720"/>
              <a:ext cx="768" cy="384"/>
            </a:xfrm>
            <a:prstGeom prst="wedgeRoundRectCallout">
              <a:avLst>
                <a:gd name="adj1" fmla="val 23699"/>
                <a:gd name="adj2" fmla="val 90625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081" name="Text Box 31"/>
            <p:cNvSpPr txBox="1">
              <a:spLocks noChangeArrowheads="1"/>
            </p:cNvSpPr>
            <p:nvPr/>
          </p:nvSpPr>
          <p:spPr bwMode="auto">
            <a:xfrm>
              <a:off x="4848" y="720"/>
              <a:ext cx="56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/>
                <a:t>Jezioro</a:t>
              </a:r>
            </a:p>
            <a:p>
              <a:r>
                <a:rPr lang="pl-PL" sz="1600"/>
                <a:t>Genewskie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11582400" y="3429000"/>
            <a:ext cx="2032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4099" name="Picture 2" descr="C:\festiwal\2002\l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12287251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0" y="1"/>
            <a:ext cx="12192000" cy="549275"/>
          </a:xfrm>
          <a:prstGeom prst="roundRect">
            <a:avLst>
              <a:gd name="adj" fmla="val 16667"/>
            </a:avLst>
          </a:prstGeom>
          <a:solidFill>
            <a:srgbClr val="FAE5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>
                <a:solidFill>
                  <a:srgbClr val="284888"/>
                </a:solidFill>
              </a:rPr>
              <a:t>LHC w schematycznym przekroju</a:t>
            </a:r>
            <a:endParaRPr lang="en-GB">
              <a:solidFill>
                <a:srgbClr val="28488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7517" y="1285876"/>
            <a:ext cx="12192450" cy="5153025"/>
            <a:chOff x="-137" y="441"/>
            <a:chExt cx="5856" cy="324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-137" y="1026"/>
              <a:ext cx="5856" cy="2208"/>
              <a:chOff x="-479" y="18"/>
              <a:chExt cx="6096" cy="2208"/>
            </a:xfrm>
          </p:grpSpPr>
          <p:sp>
            <p:nvSpPr>
              <p:cNvPr id="5135" name="Rectangle 4"/>
              <p:cNvSpPr>
                <a:spLocks noChangeArrowheads="1"/>
              </p:cNvSpPr>
              <p:nvPr/>
            </p:nvSpPr>
            <p:spPr bwMode="auto">
              <a:xfrm>
                <a:off x="-479" y="18"/>
                <a:ext cx="6096" cy="22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8F8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pitchFamily="34" charset="0"/>
                </a:endParaRPr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-96" y="198"/>
                <a:ext cx="5713" cy="1658"/>
                <a:chOff x="0" y="1638"/>
                <a:chExt cx="5713" cy="1658"/>
              </a:xfrm>
            </p:grpSpPr>
            <p:pic>
              <p:nvPicPr>
                <p:cNvPr id="5137" name="Picture 6" descr="BigBang.tif                                                    000010FEHoward Matis                   B4A276EA: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" y="1638"/>
                  <a:ext cx="5668" cy="11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8F8F8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13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0" y="2810"/>
                  <a:ext cx="5713" cy="48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8F8F8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de-DE" sz="2000">
                      <a:latin typeface="Calibri" pitchFamily="34" charset="0"/>
                    </a:rPr>
                    <a:t>                  10 </a:t>
                  </a:r>
                  <a:r>
                    <a:rPr lang="de-DE" sz="2000" baseline="30000">
                      <a:latin typeface="Calibri" pitchFamily="34" charset="0"/>
                    </a:rPr>
                    <a:t>–6</a:t>
                  </a:r>
                  <a:r>
                    <a:rPr lang="de-DE" sz="2000">
                      <a:latin typeface="Calibri" pitchFamily="34" charset="0"/>
                    </a:rPr>
                    <a:t> s    10 </a:t>
                  </a:r>
                  <a:r>
                    <a:rPr lang="de-DE" sz="2000" baseline="30000">
                      <a:latin typeface="Calibri" pitchFamily="34" charset="0"/>
                    </a:rPr>
                    <a:t>–4</a:t>
                  </a:r>
                  <a:r>
                    <a:rPr lang="de-DE" sz="2000">
                      <a:latin typeface="Calibri" pitchFamily="34" charset="0"/>
                    </a:rPr>
                    <a:t> s     3 min                                                      1.5 *10</a:t>
                  </a:r>
                  <a:r>
                    <a:rPr lang="de-DE" sz="2000" baseline="30000">
                      <a:latin typeface="Calibri" pitchFamily="34" charset="0"/>
                    </a:rPr>
                    <a:t>9</a:t>
                  </a:r>
                  <a:r>
                    <a:rPr lang="de-DE" sz="2000">
                      <a:latin typeface="Calibri" pitchFamily="34" charset="0"/>
                    </a:rPr>
                    <a:t> lat</a:t>
                  </a:r>
                </a:p>
                <a:p>
                  <a:pPr eaLnBrk="0" hangingPunct="0"/>
                  <a:r>
                    <a:rPr lang="de-DE" sz="2000">
                      <a:latin typeface="Calibri" pitchFamily="34" charset="0"/>
                    </a:rPr>
                    <a:t>    </a:t>
                  </a:r>
                  <a:r>
                    <a:rPr lang="de-DE" sz="2400" i="1">
                      <a:latin typeface="Calibri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5125" name="Text Box 8"/>
            <p:cNvSpPr txBox="1">
              <a:spLocks noChangeArrowheads="1"/>
            </p:cNvSpPr>
            <p:nvPr/>
          </p:nvSpPr>
          <p:spPr bwMode="auto">
            <a:xfrm>
              <a:off x="386" y="1152"/>
              <a:ext cx="862" cy="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99"/>
                  </a:solidFill>
                  <a:latin typeface="Calibri" pitchFamily="34" charset="0"/>
                </a:rPr>
                <a:t>           Plazma    </a:t>
              </a:r>
            </a:p>
            <a:p>
              <a:pPr eaLnBrk="0" hangingPunct="0"/>
              <a:r>
                <a:rPr lang="en-GB" sz="2000">
                  <a:solidFill>
                    <a:srgbClr val="000099"/>
                  </a:solidFill>
                  <a:latin typeface="Calibri" pitchFamily="34" charset="0"/>
                </a:rPr>
                <a:t>          K-G   </a:t>
              </a:r>
            </a:p>
          </p:txBody>
        </p:sp>
        <p:sp>
          <p:nvSpPr>
            <p:cNvPr id="5126" name="Text Box 9"/>
            <p:cNvSpPr txBox="1">
              <a:spLocks noChangeArrowheads="1"/>
            </p:cNvSpPr>
            <p:nvPr/>
          </p:nvSpPr>
          <p:spPr bwMode="auto">
            <a:xfrm>
              <a:off x="1488" y="1296"/>
              <a:ext cx="617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99"/>
                  </a:solidFill>
                  <a:latin typeface="Calibri" pitchFamily="34" charset="0"/>
                </a:rPr>
                <a:t>  Nukleony</a:t>
              </a:r>
            </a:p>
          </p:txBody>
        </p:sp>
        <p:sp>
          <p:nvSpPr>
            <p:cNvPr id="5127" name="Text Box 10"/>
            <p:cNvSpPr txBox="1">
              <a:spLocks noChangeArrowheads="1"/>
            </p:cNvSpPr>
            <p:nvPr/>
          </p:nvSpPr>
          <p:spPr bwMode="auto">
            <a:xfrm>
              <a:off x="2352" y="1296"/>
              <a:ext cx="352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99"/>
                  </a:solidFill>
                  <a:latin typeface="Calibri" pitchFamily="34" charset="0"/>
                </a:rPr>
                <a:t>Jądra</a:t>
              </a:r>
            </a:p>
          </p:txBody>
        </p:sp>
        <p:sp>
          <p:nvSpPr>
            <p:cNvPr id="5128" name="Text Box 11"/>
            <p:cNvSpPr txBox="1">
              <a:spLocks noChangeArrowheads="1"/>
            </p:cNvSpPr>
            <p:nvPr/>
          </p:nvSpPr>
          <p:spPr bwMode="auto">
            <a:xfrm>
              <a:off x="2976" y="1286"/>
              <a:ext cx="414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99"/>
                  </a:solidFill>
                  <a:latin typeface="Calibri" pitchFamily="34" charset="0"/>
                </a:rPr>
                <a:t>Atomy</a:t>
              </a:r>
            </a:p>
          </p:txBody>
        </p:sp>
        <p:sp>
          <p:nvSpPr>
            <p:cNvPr id="5129" name="Text Box 12"/>
            <p:cNvSpPr txBox="1">
              <a:spLocks noChangeArrowheads="1"/>
            </p:cNvSpPr>
            <p:nvPr/>
          </p:nvSpPr>
          <p:spPr bwMode="auto">
            <a:xfrm>
              <a:off x="5136" y="1344"/>
              <a:ext cx="407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99"/>
                  </a:solidFill>
                  <a:latin typeface="Calibri" pitchFamily="34" charset="0"/>
                </a:rPr>
                <a:t>Dzisiaj</a:t>
              </a:r>
            </a:p>
          </p:txBody>
        </p:sp>
        <p:sp>
          <p:nvSpPr>
            <p:cNvPr id="5130" name="AutoShape 13"/>
            <p:cNvSpPr>
              <a:spLocks noChangeArrowheads="1"/>
            </p:cNvSpPr>
            <p:nvPr/>
          </p:nvSpPr>
          <p:spPr bwMode="auto">
            <a:xfrm>
              <a:off x="732" y="756"/>
              <a:ext cx="4712" cy="306"/>
            </a:xfrm>
            <a:prstGeom prst="rightArrow">
              <a:avLst>
                <a:gd name="adj1" fmla="val 50000"/>
                <a:gd name="adj2" fmla="val 392168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5131" name="AutoShape 14"/>
            <p:cNvSpPr>
              <a:spLocks noChangeArrowheads="1"/>
            </p:cNvSpPr>
            <p:nvPr/>
          </p:nvSpPr>
          <p:spPr bwMode="auto">
            <a:xfrm>
              <a:off x="1111" y="2826"/>
              <a:ext cx="4392" cy="306"/>
            </a:xfrm>
            <a:prstGeom prst="leftArrow">
              <a:avLst>
                <a:gd name="adj1" fmla="val 50000"/>
                <a:gd name="adj2" fmla="val 403211"/>
              </a:avLst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5132" name="Text Box 15"/>
            <p:cNvSpPr txBox="1">
              <a:spLocks noChangeArrowheads="1"/>
            </p:cNvSpPr>
            <p:nvPr/>
          </p:nvSpPr>
          <p:spPr bwMode="auto">
            <a:xfrm>
              <a:off x="1670" y="441"/>
              <a:ext cx="7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>
                  <a:solidFill>
                    <a:srgbClr val="0000FF"/>
                  </a:solidFill>
                  <a:latin typeface="Calibri" pitchFamily="34" charset="0"/>
                </a:rPr>
                <a:t>Przyroda </a:t>
              </a:r>
            </a:p>
          </p:txBody>
        </p:sp>
        <p:sp>
          <p:nvSpPr>
            <p:cNvPr id="5133" name="Text Box 16"/>
            <p:cNvSpPr txBox="1">
              <a:spLocks noChangeArrowheads="1"/>
            </p:cNvSpPr>
            <p:nvPr/>
          </p:nvSpPr>
          <p:spPr bwMode="auto">
            <a:xfrm>
              <a:off x="1281" y="3357"/>
              <a:ext cx="100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>
                  <a:solidFill>
                    <a:srgbClr val="CC0000"/>
                  </a:solidFill>
                  <a:latin typeface="Calibri" pitchFamily="34" charset="0"/>
                </a:rPr>
                <a:t>E</a:t>
              </a:r>
              <a:r>
                <a:rPr lang="pl-PL" sz="2800">
                  <a:solidFill>
                    <a:srgbClr val="CC0000"/>
                  </a:solidFill>
                  <a:latin typeface="Calibri" pitchFamily="34" charset="0"/>
                </a:rPr>
                <a:t>ks</a:t>
              </a:r>
              <a:r>
                <a:rPr lang="en-GB" sz="2800">
                  <a:solidFill>
                    <a:srgbClr val="CC0000"/>
                  </a:solidFill>
                  <a:latin typeface="Calibri" pitchFamily="34" charset="0"/>
                </a:rPr>
                <a:t>peryment</a:t>
              </a:r>
            </a:p>
          </p:txBody>
        </p:sp>
        <p:sp>
          <p:nvSpPr>
            <p:cNvPr id="5134" name="Rectangle 17"/>
            <p:cNvSpPr>
              <a:spLocks noChangeArrowheads="1"/>
            </p:cNvSpPr>
            <p:nvPr/>
          </p:nvSpPr>
          <p:spPr bwMode="auto">
            <a:xfrm>
              <a:off x="0" y="1680"/>
              <a:ext cx="624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GB" sz="2000">
                  <a:solidFill>
                    <a:srgbClr val="000099"/>
                  </a:solidFill>
                  <a:latin typeface="Calibri" pitchFamily="34" charset="0"/>
                </a:rPr>
                <a:t>Wielki</a:t>
              </a:r>
            </a:p>
            <a:p>
              <a:pPr eaLnBrk="0" hangingPunct="0"/>
              <a:r>
                <a:rPr lang="en-GB" sz="2000">
                  <a:solidFill>
                    <a:srgbClr val="000099"/>
                  </a:solidFill>
                  <a:latin typeface="Calibri" pitchFamily="34" charset="0"/>
                </a:rPr>
                <a:t>Wybuch</a:t>
              </a:r>
            </a:p>
          </p:txBody>
        </p:sp>
      </p:grpSp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304801" y="227013"/>
            <a:ext cx="7160935" cy="646331"/>
          </a:xfrm>
          <a:prstGeom prst="rect">
            <a:avLst/>
          </a:prstGeom>
          <a:solidFill>
            <a:srgbClr val="FAEBC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3600">
                <a:solidFill>
                  <a:srgbClr val="000099"/>
                </a:solidFill>
              </a:rPr>
              <a:t>My chcemy „c</a:t>
            </a:r>
            <a:r>
              <a:rPr lang="en-GB" sz="3600">
                <a:solidFill>
                  <a:srgbClr val="000099"/>
                </a:solidFill>
              </a:rPr>
              <a:t>ofnąć</a:t>
            </a:r>
            <a:r>
              <a:rPr lang="pl-PL" sz="3600">
                <a:solidFill>
                  <a:srgbClr val="000099"/>
                </a:solidFill>
              </a:rPr>
              <a:t>”</a:t>
            </a:r>
            <a:r>
              <a:rPr lang="en-GB" sz="3600">
                <a:solidFill>
                  <a:srgbClr val="000099"/>
                </a:solidFill>
              </a:rPr>
              <a:t> bieg czasu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kcelerator lini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1" y="2492376"/>
            <a:ext cx="9408583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pole tekstowe 2"/>
          <p:cNvSpPr txBox="1">
            <a:spLocks noChangeArrowheads="1"/>
          </p:cNvSpPr>
          <p:nvPr/>
        </p:nvSpPr>
        <p:spPr bwMode="auto">
          <a:xfrm>
            <a:off x="1295400" y="692151"/>
            <a:ext cx="1017693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latin typeface="Calibri" pitchFamily="34" charset="0"/>
              </a:rPr>
              <a:t>AKCELERATOR LINIOWY</a:t>
            </a:r>
          </a:p>
          <a:p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3/39/Cyclotron_pat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67" y="2011364"/>
            <a:ext cx="11982451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pole tekstowe 4"/>
          <p:cNvSpPr txBox="1">
            <a:spLocks noChangeArrowheads="1"/>
          </p:cNvSpPr>
          <p:nvPr/>
        </p:nvSpPr>
        <p:spPr bwMode="auto">
          <a:xfrm>
            <a:off x="171451" y="19051"/>
            <a:ext cx="11760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rgbClr val="FF0000"/>
                </a:solidFill>
                <a:latin typeface="Calibri" pitchFamily="34" charset="0"/>
              </a:rPr>
              <a:t>Cyklotron </a:t>
            </a:r>
            <a:r>
              <a:rPr lang="pl-PL" sz="2400" b="1">
                <a:latin typeface="Calibri" pitchFamily="34" charset="0"/>
              </a:rPr>
              <a:t>Na początku lat trzydziestych na Uniwersytecie Kalifornijskim w Berkeley dwaj naukowcy Ernest Orlando Lawrence (1901-1958) i M.S Livingston skonstruowali nowy typ przyrządu służącego do przyspieszania jonów</a:t>
            </a:r>
          </a:p>
          <a:p>
            <a:endParaRPr lang="pl-PL" sz="32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"/>
          <p:cNvSpPr txBox="1">
            <a:spLocks noChangeArrowheads="1"/>
          </p:cNvSpPr>
          <p:nvPr/>
        </p:nvSpPr>
        <p:spPr bwMode="auto">
          <a:xfrm>
            <a:off x="971550" y="333375"/>
            <a:ext cx="8755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Naukę Arystotelesa przejęli Rzymianie, a później Arabowie.</a:t>
            </a:r>
          </a:p>
          <a:p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średniowieczu i w czasach Renesansu nauka Arystotelesa  stała się</a:t>
            </a:r>
          </a:p>
          <a:p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podstawą nauki alchemików </a:t>
            </a:r>
          </a:p>
        </p:txBody>
      </p: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375822" y="1520824"/>
            <a:ext cx="112278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Arabski alchemik </a:t>
            </a:r>
            <a:r>
              <a:rPr lang="pl-PL" altLang="pl-PL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Dzabir</a:t>
            </a:r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Ibn </a:t>
            </a:r>
            <a:r>
              <a:rPr lang="pl-PL" altLang="pl-PL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Hajjan</a:t>
            </a:r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(~720 - ~813) – pierwiastkami są siarka i rtęć. </a:t>
            </a:r>
          </a:p>
          <a:p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Metale można otrzymać przez zmieszanie tych dwóch.</a:t>
            </a:r>
          </a:p>
        </p:txBody>
      </p:sp>
      <p:sp>
        <p:nvSpPr>
          <p:cNvPr id="14" name="pole tekstowe 3"/>
          <p:cNvSpPr txBox="1">
            <a:spLocks noChangeArrowheads="1"/>
          </p:cNvSpPr>
          <p:nvPr/>
        </p:nvSpPr>
        <p:spPr bwMode="auto">
          <a:xfrm>
            <a:off x="1042988" y="2492375"/>
            <a:ext cx="9113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>
                <a:solidFill>
                  <a:schemeClr val="tx1">
                    <a:lumMod val="95000"/>
                    <a:lumOff val="5000"/>
                  </a:schemeClr>
                </a:solidFill>
              </a:rPr>
              <a:t>Paracelsus (1493 – 1541) – teoria trzech pierwiastków – rtęć, siarka, sól.</a:t>
            </a:r>
          </a:p>
        </p:txBody>
      </p:sp>
      <p:sp>
        <p:nvSpPr>
          <p:cNvPr id="15" name="pole tekstowe 4"/>
          <p:cNvSpPr txBox="1">
            <a:spLocks noChangeArrowheads="1"/>
          </p:cNvSpPr>
          <p:nvPr/>
        </p:nvSpPr>
        <p:spPr bwMode="auto">
          <a:xfrm>
            <a:off x="501121" y="3093333"/>
            <a:ext cx="10742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</a:t>
            </a:r>
            <a:r>
              <a:rPr lang="pl-PL" altLang="pl-PL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Boyle</a:t>
            </a:r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(1627 – 1691) – odrodzenie teorii atomistycznej – cząsteczki</a:t>
            </a:r>
          </a:p>
          <a:p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składają się z atomów, będących najmniejszymi porcjami pierwiastków.</a:t>
            </a:r>
          </a:p>
          <a:p>
            <a:r>
              <a:rPr lang="pl-PL" alt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Atomistyczną teorię wyznawał także Izaak Newton.</a:t>
            </a:r>
          </a:p>
        </p:txBody>
      </p:sp>
      <p:sp>
        <p:nvSpPr>
          <p:cNvPr id="16" name="pole tekstowe 5"/>
          <p:cNvSpPr txBox="1">
            <a:spLocks noChangeArrowheads="1"/>
          </p:cNvSpPr>
          <p:nvPr/>
        </p:nvSpPr>
        <p:spPr bwMode="auto">
          <a:xfrm>
            <a:off x="1042988" y="4437063"/>
            <a:ext cx="10560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>
                <a:solidFill>
                  <a:schemeClr val="tx1">
                    <a:lumMod val="95000"/>
                    <a:lumOff val="5000"/>
                  </a:schemeClr>
                </a:solidFill>
              </a:rPr>
              <a:t>Nowoczesną teorię atomistyczną sformułował w XIX w. John Dalton (1766 – 1844).  </a:t>
            </a:r>
          </a:p>
          <a:p>
            <a:r>
              <a:rPr lang="pl-PL" altLang="pl-PL" sz="2400">
                <a:solidFill>
                  <a:schemeClr val="tx1">
                    <a:lumMod val="95000"/>
                    <a:lumOff val="5000"/>
                  </a:schemeClr>
                </a:solidFill>
              </a:rPr>
              <a:t>Realność istnienia atomów potwierdziły prace Alberta Einsteina (1879 – 1955) </a:t>
            </a:r>
          </a:p>
          <a:p>
            <a:r>
              <a:rPr lang="pl-PL" altLang="pl-PL" sz="2400">
                <a:solidFill>
                  <a:schemeClr val="tx1">
                    <a:lumMod val="95000"/>
                    <a:lumOff val="5000"/>
                  </a:schemeClr>
                </a:solidFill>
              </a:rPr>
              <a:t>i Mariana Smoluchowskiego (1872 – 1917)</a:t>
            </a:r>
          </a:p>
        </p:txBody>
      </p:sp>
    </p:spTree>
    <p:extLst>
      <p:ext uri="{BB962C8B-B14F-4D97-AF65-F5344CB8AC3E}">
        <p14:creationId xmlns:p14="http://schemas.microsoft.com/office/powerpoint/2010/main" xmlns="" val="16491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smtClean="0"/>
              <a:t>Na początku lat czterdziestych D.W. Kerst z University of Illinois skonstruował nowe urządzenie rozpędzające jony - betatron.</a:t>
            </a:r>
            <a:br>
              <a:rPr lang="pl-PL" sz="2400" b="1" smtClean="0"/>
            </a:br>
            <a:endParaRPr lang="pl-PL" sz="2400" smtClean="0"/>
          </a:p>
        </p:txBody>
      </p:sp>
      <p:pic>
        <p:nvPicPr>
          <p:cNvPr id="9219" name="Picture 2" descr="Betatr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639484" y="1773239"/>
            <a:ext cx="6432549" cy="452278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To co najlepsze SYNCHROTRON</a:t>
            </a:r>
          </a:p>
        </p:txBody>
      </p:sp>
      <p:pic>
        <p:nvPicPr>
          <p:cNvPr id="10243" name="Picture 2" descr="http://www.cyberphysics.pwp.blueyonder.co.uk/topics/atomic/Accelerators/Synchrotron/synchrotron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36751" y="1757363"/>
            <a:ext cx="831850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/>
              <a:t>Zielona linia 16 metrowy akcelerator liniowy- energia E=200MeV</a:t>
            </a:r>
            <a:br>
              <a:rPr lang="pl-PL" sz="2400" dirty="0" smtClean="0"/>
            </a:br>
            <a:r>
              <a:rPr lang="pl-PL" sz="2400" dirty="0" smtClean="0"/>
              <a:t>Purpurowa linia o 300 metrowej średnicy synchrotron- energia 3GeV</a:t>
            </a:r>
            <a:endParaRPr lang="pl-PL" sz="2400" dirty="0"/>
          </a:p>
        </p:txBody>
      </p:sp>
      <p:pic>
        <p:nvPicPr>
          <p:cNvPr id="11267" name="Picture 2" descr="http://www.cyberphysics.pwp.blueyonder.co.uk/topics/atomic/Accelerators/Synchrotron/accel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02785" y="2678113"/>
            <a:ext cx="9120716" cy="34607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2815" y="0"/>
            <a:ext cx="10364451" cy="159617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Średnica 9km – energia 7 </a:t>
            </a:r>
            <a:r>
              <a:rPr lang="pl-PL" dirty="0" err="1" smtClean="0"/>
              <a:t>TeV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Dwie wiązki przeciwbieżne</a:t>
            </a:r>
            <a:endParaRPr lang="pl-PL" dirty="0"/>
          </a:p>
        </p:txBody>
      </p:sp>
      <p:pic>
        <p:nvPicPr>
          <p:cNvPr id="12291" name="Picture 2" descr="http://lhc-proj-qawg.web.cern.ch/lhc-proj-qawg/LHCQAP/Instructions/images/maplhc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927351" y="1600200"/>
            <a:ext cx="5814483" cy="497363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51" y="500063"/>
          <a:ext cx="11525331" cy="5761918"/>
        </p:xfrm>
        <a:graphic>
          <a:graphicData uri="http://schemas.openxmlformats.org/drawingml/2006/table">
            <a:tbl>
              <a:tblPr/>
              <a:tblGrid>
                <a:gridCol w="5762664"/>
                <a:gridCol w="5762667"/>
              </a:tblGrid>
              <a:tr h="311393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Arial" pitchFamily="34" charset="0"/>
                          <a:cs typeface="Arial" pitchFamily="34" charset="0"/>
                        </a:rPr>
                        <a:t>Długość obwodu tunelu akceleratora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Arial" pitchFamily="34" charset="0"/>
                          <a:cs typeface="Arial" pitchFamily="34" charset="0"/>
                        </a:rPr>
                        <a:t>26 659 m 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280267"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Średnia głebokość tunelu akceleratora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100 m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280267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Arial" pitchFamily="34" charset="0"/>
                          <a:cs typeface="Arial" pitchFamily="34" charset="0"/>
                        </a:rPr>
                        <a:t>Energia protonów w wiązce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7 TeV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280267"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Energia jonów w wiązce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2,76 TeV/nukleon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274861"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Prędkość protonów w wiązce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0,999999991 </a:t>
                      </a:r>
                      <a:r>
                        <a:rPr lang="pl-PL" sz="1600" b="1" i="1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319192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Arial" pitchFamily="34" charset="0"/>
                          <a:cs typeface="Arial" pitchFamily="34" charset="0"/>
                        </a:rPr>
                        <a:t>Liczba protonów w wiązce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2808 paczek x 10</a:t>
                      </a:r>
                      <a:r>
                        <a:rPr lang="pl-PL" sz="1600" b="1" baseline="3000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Liczba obiegów protonu w akceleratorze na sekundę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Arial" pitchFamily="34" charset="0"/>
                          <a:cs typeface="Arial" pitchFamily="34" charset="0"/>
                        </a:rPr>
                        <a:t>11 245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Liczba zderzeń cząstek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Arial" pitchFamily="34" charset="0"/>
                          <a:cs typeface="Arial" pitchFamily="34" charset="0"/>
                        </a:rPr>
                        <a:t>600 mln/s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294109"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Liczba rejestrowanych zderzeń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100/s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277395"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Czas życia wiązki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10 h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Liczba elektromagnesów akceleratora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9 593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325455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Arial" pitchFamily="34" charset="0"/>
                          <a:cs typeface="Arial" pitchFamily="34" charset="0"/>
                        </a:rPr>
                        <a:t>Indukcja pola magnetycznego w elektromagnesach dipolowych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8,3 T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460428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Arial" pitchFamily="34" charset="0"/>
                          <a:cs typeface="Arial" pitchFamily="34" charset="0"/>
                        </a:rPr>
                        <a:t>Temperatura obwodów nadprzewodzących w tych </a:t>
                      </a:r>
                      <a:r>
                        <a:rPr lang="pl-PL" sz="1600" b="1" dirty="0" smtClean="0">
                          <a:latin typeface="Arial" pitchFamily="34" charset="0"/>
                          <a:cs typeface="Arial" pitchFamily="34" charset="0"/>
                        </a:rPr>
                        <a:t>elektromagnesach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1,9 K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325390"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Ciśnienie w rurze wiązki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pl-PL" sz="1600" b="1" baseline="30000">
                          <a:latin typeface="Arial" pitchFamily="34" charset="0"/>
                          <a:cs typeface="Arial" pitchFamily="34" charset="0"/>
                        </a:rPr>
                        <a:t>-13</a:t>
                      </a:r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atm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Koszt akceleratora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4,98 mld CHF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Arial" pitchFamily="34" charset="0"/>
                          <a:cs typeface="Arial" pitchFamily="34" charset="0"/>
                        </a:rPr>
                        <a:t>Koszt detektorów i </a:t>
                      </a:r>
                      <a:r>
                        <a:rPr lang="pl-PL" sz="1600" b="1" dirty="0" err="1">
                          <a:latin typeface="Arial" pitchFamily="34" charset="0"/>
                          <a:cs typeface="Arial" pitchFamily="34" charset="0"/>
                        </a:rPr>
                        <a:t>gridu</a:t>
                      </a:r>
                      <a:r>
                        <a:rPr lang="pl-PL" sz="1600" b="1" dirty="0">
                          <a:latin typeface="Arial" pitchFamily="34" charset="0"/>
                          <a:cs typeface="Arial" pitchFamily="34" charset="0"/>
                        </a:rPr>
                        <a:t> (w </a:t>
                      </a:r>
                      <a:r>
                        <a:rPr lang="pl-PL" sz="1600" b="1" dirty="0" err="1">
                          <a:latin typeface="Arial" pitchFamily="34" charset="0"/>
                          <a:cs typeface="Arial" pitchFamily="34" charset="0"/>
                        </a:rPr>
                        <a:t>CERN-ie</a:t>
                      </a:r>
                      <a:r>
                        <a:rPr lang="pl-PL" sz="16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latin typeface="Arial" pitchFamily="34" charset="0"/>
                          <a:cs typeface="Arial" pitchFamily="34" charset="0"/>
                        </a:rPr>
                        <a:t>1,53 mld CHF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</a:tr>
              <a:tr h="558454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Arial" pitchFamily="34" charset="0"/>
                          <a:cs typeface="Arial" pitchFamily="34" charset="0"/>
                        </a:rPr>
                        <a:t>Decyzja o budowie 1994, rozpoczęcie budowy 1998, uruchomienie 2008 </a:t>
                      </a:r>
                    </a:p>
                  </a:txBody>
                  <a:tcPr marL="49260" marR="49260" marT="18473" marB="1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260" marR="49260" marT="18473" marB="18473">
                    <a:lnL>
                      <a:noFill/>
                    </a:lnL>
                    <a:lnT>
                      <a:noFill/>
                    </a:lnT>
                    <a:solidFill>
                      <a:srgbClr val="FEF1DE"/>
                    </a:solidFill>
                  </a:tcPr>
                </a:tc>
              </a:tr>
            </a:tbl>
          </a:graphicData>
        </a:graphic>
      </p:graphicFrame>
      <p:sp>
        <p:nvSpPr>
          <p:cNvPr id="13351" name="Rectangle 1"/>
          <p:cNvSpPr>
            <a:spLocks noChangeArrowheads="1"/>
          </p:cNvSpPr>
          <p:nvPr/>
        </p:nvSpPr>
        <p:spPr bwMode="auto">
          <a:xfrm>
            <a:off x="3810001" y="30673"/>
            <a:ext cx="2210862" cy="28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10800" anchor="ctr">
            <a:spAutoFit/>
          </a:bodyPr>
          <a:lstStyle/>
          <a:p>
            <a:pPr eaLnBrk="0" hangingPunct="0"/>
            <a:r>
              <a:rPr lang="en-GB"/>
              <a:t>Niektóre dane</a:t>
            </a:r>
            <a:r>
              <a:rPr lang="pl-PL"/>
              <a:t> LHC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3" descr="tunel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2" descr="lh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6"/>
            <a:ext cx="12192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pole tekstowe 3"/>
          <p:cNvSpPr txBox="1">
            <a:spLocks noChangeArrowheads="1"/>
          </p:cNvSpPr>
          <p:nvPr/>
        </p:nvSpPr>
        <p:spPr bwMode="auto">
          <a:xfrm>
            <a:off x="0" y="0"/>
            <a:ext cx="12192000" cy="461963"/>
          </a:xfrm>
          <a:prstGeom prst="rect">
            <a:avLst/>
          </a:prstGeom>
          <a:solidFill>
            <a:srgbClr val="FAEBC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LHC, Large Hadron Collider  -  Wielki Zderzacz Hadronów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3" descr="tunel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prezentacje\2006\Nokia\l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66"/>
          </a:solidFill>
          <a:ln w="9525">
            <a:solidFill>
              <a:srgbClr val="FFCCCC"/>
            </a:solidFill>
            <a:miter lim="800000"/>
            <a:headEnd/>
            <a:tailEnd/>
          </a:ln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5994400" y="4191000"/>
            <a:ext cx="2032000" cy="685800"/>
          </a:xfrm>
          <a:prstGeom prst="line">
            <a:avLst/>
          </a:prstGeom>
          <a:noFill/>
          <a:ln w="28575">
            <a:solidFill>
              <a:srgbClr val="FFFF00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149600" y="3429000"/>
            <a:ext cx="2032000" cy="762000"/>
          </a:xfrm>
          <a:prstGeom prst="line">
            <a:avLst/>
          </a:prstGeom>
          <a:noFill/>
          <a:ln w="28575">
            <a:solidFill>
              <a:srgbClr val="FFFF00"/>
            </a:solidFill>
            <a:miter lim="800000"/>
            <a:headEnd type="arrow" w="med" len="med"/>
            <a:tailEnd/>
          </a:ln>
        </p:spPr>
        <p:txBody>
          <a:bodyPr wrap="none"/>
          <a:lstStyle/>
          <a:p>
            <a:endParaRPr lang="pl-PL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3759200" y="5486400"/>
            <a:ext cx="2641600" cy="1143000"/>
          </a:xfrm>
          <a:prstGeom prst="wedgeRoundRectCallout">
            <a:avLst>
              <a:gd name="adj1" fmla="val -1361"/>
              <a:gd name="adj2" fmla="val -144722"/>
              <a:gd name="adj3" fmla="val 16667"/>
            </a:avLst>
          </a:prstGeom>
          <a:solidFill>
            <a:srgbClr val="C4FC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l-PL"/>
              <a:t>Temperatura</a:t>
            </a:r>
          </a:p>
          <a:p>
            <a:r>
              <a:rPr lang="pl-PL">
                <a:solidFill>
                  <a:srgbClr val="CC3300"/>
                </a:solidFill>
              </a:rPr>
              <a:t>T=1.9 K=</a:t>
            </a:r>
          </a:p>
          <a:p>
            <a:r>
              <a:rPr lang="pl-PL">
                <a:solidFill>
                  <a:srgbClr val="CC3300"/>
                </a:solidFill>
              </a:rPr>
              <a:t>-271.2 </a:t>
            </a:r>
            <a:r>
              <a:rPr lang="pl-PL" baseline="30000">
                <a:solidFill>
                  <a:srgbClr val="CC3300"/>
                </a:solidFill>
              </a:rPr>
              <a:t>o</a:t>
            </a:r>
            <a:r>
              <a:rPr lang="pl-PL">
                <a:solidFill>
                  <a:srgbClr val="CC3300"/>
                </a:solidFill>
              </a:rPr>
              <a:t>C</a:t>
            </a:r>
            <a:endParaRPr lang="en-GB">
              <a:solidFill>
                <a:srgbClr val="CC3300"/>
              </a:solidFill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1320800" y="5715000"/>
            <a:ext cx="2133600" cy="838200"/>
          </a:xfrm>
          <a:prstGeom prst="wedgeRoundRectCallout">
            <a:avLst>
              <a:gd name="adj1" fmla="val 128870"/>
              <a:gd name="adj2" fmla="val -226324"/>
              <a:gd name="adj3" fmla="val 16667"/>
            </a:avLst>
          </a:prstGeom>
          <a:solidFill>
            <a:srgbClr val="FFCCCC"/>
          </a:soli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l-PL"/>
              <a:t>Próżnia</a:t>
            </a:r>
          </a:p>
          <a:p>
            <a:r>
              <a:rPr lang="pl-PL">
                <a:solidFill>
                  <a:srgbClr val="CC3300"/>
                </a:solidFill>
              </a:rPr>
              <a:t>P=10</a:t>
            </a:r>
            <a:r>
              <a:rPr lang="pl-PL" baseline="30000">
                <a:solidFill>
                  <a:srgbClr val="CC3300"/>
                </a:solidFill>
              </a:rPr>
              <a:t>-10</a:t>
            </a:r>
            <a:r>
              <a:rPr lang="pl-PL">
                <a:solidFill>
                  <a:srgbClr val="CC3300"/>
                </a:solidFill>
              </a:rPr>
              <a:t> Tr</a:t>
            </a:r>
            <a:endParaRPr lang="en-GB">
              <a:solidFill>
                <a:srgbClr val="CC3300"/>
              </a:solidFill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285751" y="3786189"/>
            <a:ext cx="2946400" cy="1457325"/>
          </a:xfrm>
          <a:prstGeom prst="wedgeRoundRectCallout">
            <a:avLst>
              <a:gd name="adj1" fmla="val -42171"/>
              <a:gd name="adj2" fmla="val -122398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l-PL"/>
              <a:t>Długość tunelu</a:t>
            </a:r>
          </a:p>
          <a:p>
            <a:r>
              <a:rPr lang="pl-PL"/>
              <a:t> akceleratora </a:t>
            </a:r>
            <a:r>
              <a:rPr lang="pl-PL">
                <a:solidFill>
                  <a:srgbClr val="CC3300"/>
                </a:solidFill>
              </a:rPr>
              <a:t>L=27km</a:t>
            </a:r>
            <a:endParaRPr lang="en-GB">
              <a:solidFill>
                <a:srgbClr val="CC3300"/>
              </a:solidFill>
            </a:endParaRP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9753600" y="1143000"/>
            <a:ext cx="2133600" cy="990600"/>
          </a:xfrm>
          <a:prstGeom prst="wedgeRoundRectCallout">
            <a:avLst>
              <a:gd name="adj1" fmla="val 48708"/>
              <a:gd name="adj2" fmla="val -92630"/>
              <a:gd name="adj3" fmla="val 16667"/>
            </a:avLst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Głębokość </a:t>
            </a:r>
          </a:p>
          <a:p>
            <a:r>
              <a:rPr lang="pl-PL">
                <a:solidFill>
                  <a:schemeClr val="bg1"/>
                </a:solidFill>
              </a:rPr>
              <a:t>tunelu akc.</a:t>
            </a:r>
          </a:p>
          <a:p>
            <a:r>
              <a:rPr lang="pl-PL">
                <a:solidFill>
                  <a:srgbClr val="FFFF00"/>
                </a:solidFill>
              </a:rPr>
              <a:t>H=100m</a:t>
            </a:r>
            <a:endParaRPr lang="en-GB">
              <a:solidFill>
                <a:srgbClr val="FFFF0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379200" y="0"/>
            <a:ext cx="812800" cy="685800"/>
            <a:chOff x="1728" y="0"/>
            <a:chExt cx="384" cy="432"/>
          </a:xfrm>
        </p:grpSpPr>
        <p:sp>
          <p:nvSpPr>
            <p:cNvPr id="17429" name="Line 12"/>
            <p:cNvSpPr>
              <a:spLocks noChangeShapeType="1"/>
            </p:cNvSpPr>
            <p:nvPr/>
          </p:nvSpPr>
          <p:spPr bwMode="auto">
            <a:xfrm flipV="1">
              <a:off x="1920" y="0"/>
              <a:ext cx="0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7430" name="Line 13"/>
            <p:cNvSpPr>
              <a:spLocks noChangeShapeType="1"/>
            </p:cNvSpPr>
            <p:nvPr/>
          </p:nvSpPr>
          <p:spPr bwMode="auto">
            <a:xfrm>
              <a:off x="1728" y="432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572251" y="5486401"/>
            <a:ext cx="5619749" cy="1096963"/>
            <a:chOff x="3242" y="3456"/>
            <a:chExt cx="2518" cy="691"/>
          </a:xfrm>
        </p:grpSpPr>
        <p:sp>
          <p:nvSpPr>
            <p:cNvPr id="17427" name="AutoShape 5"/>
            <p:cNvSpPr>
              <a:spLocks noChangeArrowheads="1"/>
            </p:cNvSpPr>
            <p:nvPr/>
          </p:nvSpPr>
          <p:spPr bwMode="auto">
            <a:xfrm>
              <a:off x="3242" y="3475"/>
              <a:ext cx="2448" cy="672"/>
            </a:xfrm>
            <a:prstGeom prst="wedgeRoundRectCallout">
              <a:avLst>
                <a:gd name="adj1" fmla="val -69444"/>
                <a:gd name="adj2" fmla="val -163097"/>
                <a:gd name="adj3" fmla="val 16667"/>
              </a:avLst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7428" name="Text Box 6"/>
            <p:cNvSpPr txBox="1">
              <a:spLocks noChangeArrowheads="1"/>
            </p:cNvSpPr>
            <p:nvPr/>
          </p:nvSpPr>
          <p:spPr bwMode="auto">
            <a:xfrm>
              <a:off x="3338" y="3456"/>
              <a:ext cx="242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u="sng"/>
                <a:t>Magnesy nadprzewodzące</a:t>
              </a:r>
              <a:r>
                <a:rPr lang="pl-PL"/>
                <a:t>:</a:t>
              </a:r>
            </a:p>
            <a:p>
              <a:r>
                <a:rPr lang="pl-PL"/>
                <a:t>Prąd elektryczny: </a:t>
              </a:r>
              <a:r>
                <a:rPr lang="pl-PL">
                  <a:solidFill>
                    <a:srgbClr val="CC3300"/>
                  </a:solidFill>
                </a:rPr>
                <a:t>I=</a:t>
              </a:r>
              <a:r>
                <a:rPr lang="en-GB">
                  <a:solidFill>
                    <a:srgbClr val="CC3300"/>
                  </a:solidFill>
                </a:rPr>
                <a:t>11</a:t>
              </a:r>
              <a:r>
                <a:rPr lang="pl-PL">
                  <a:solidFill>
                    <a:srgbClr val="CC3300"/>
                  </a:solidFill>
                </a:rPr>
                <a:t> </a:t>
              </a:r>
              <a:r>
                <a:rPr lang="en-GB">
                  <a:solidFill>
                    <a:srgbClr val="CC3300"/>
                  </a:solidFill>
                </a:rPr>
                <a:t>700 A</a:t>
              </a:r>
              <a:endParaRPr lang="pl-PL">
                <a:solidFill>
                  <a:srgbClr val="CC3300"/>
                </a:solidFill>
              </a:endParaRPr>
            </a:p>
            <a:p>
              <a:r>
                <a:rPr lang="pl-PL"/>
                <a:t>Pole magnetyczne: </a:t>
              </a:r>
              <a:r>
                <a:rPr lang="pl-PL">
                  <a:solidFill>
                    <a:srgbClr val="CC3300"/>
                  </a:solidFill>
                </a:rPr>
                <a:t>B=8.7 T</a:t>
              </a:r>
              <a:r>
                <a:rPr lang="en-GB"/>
                <a:t> </a:t>
              </a:r>
            </a:p>
          </p:txBody>
        </p:sp>
      </p:grp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04801" y="228601"/>
            <a:ext cx="3890809" cy="646331"/>
          </a:xfrm>
          <a:prstGeom prst="rect">
            <a:avLst/>
          </a:prstGeom>
          <a:solidFill>
            <a:srgbClr val="FCEFB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u="sng">
                <a:solidFill>
                  <a:srgbClr val="CC3300"/>
                </a:solidFill>
              </a:rPr>
              <a:t>CERN/LHC - L</a:t>
            </a:r>
            <a:r>
              <a:rPr lang="pl-PL"/>
              <a:t>arge </a:t>
            </a:r>
            <a:r>
              <a:rPr lang="pl-PL" u="sng">
                <a:solidFill>
                  <a:srgbClr val="CC3300"/>
                </a:solidFill>
              </a:rPr>
              <a:t>H</a:t>
            </a:r>
            <a:r>
              <a:rPr lang="pl-PL"/>
              <a:t>ardon </a:t>
            </a:r>
            <a:r>
              <a:rPr lang="pl-PL" u="sng">
                <a:solidFill>
                  <a:srgbClr val="CC3300"/>
                </a:solidFill>
              </a:rPr>
              <a:t>C</a:t>
            </a:r>
            <a:r>
              <a:rPr lang="pl-PL"/>
              <a:t>ollider </a:t>
            </a:r>
          </a:p>
          <a:p>
            <a:r>
              <a:rPr lang="pl-PL"/>
              <a:t>(Wielki Zderzacz Hadronów)</a:t>
            </a:r>
            <a:endParaRPr lang="en-GB"/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auto">
          <a:xfrm>
            <a:off x="5384800" y="3733800"/>
            <a:ext cx="3048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8636000" y="2438400"/>
            <a:ext cx="3556000" cy="2286000"/>
            <a:chOff x="4080" y="1536"/>
            <a:chExt cx="1680" cy="1440"/>
          </a:xfrm>
        </p:grpSpPr>
        <p:sp>
          <p:nvSpPr>
            <p:cNvPr id="17423" name="AutoShape 25"/>
            <p:cNvSpPr>
              <a:spLocks noChangeArrowheads="1"/>
            </p:cNvSpPr>
            <p:nvPr/>
          </p:nvSpPr>
          <p:spPr bwMode="auto">
            <a:xfrm>
              <a:off x="4224" y="1632"/>
              <a:ext cx="528" cy="528"/>
            </a:xfrm>
            <a:prstGeom prst="wedgeRoundRectCallout">
              <a:avLst>
                <a:gd name="adj1" fmla="val -379546"/>
                <a:gd name="adj2" fmla="val 145264"/>
                <a:gd name="adj3" fmla="val 16667"/>
              </a:avLst>
            </a:prstGeom>
            <a:solidFill>
              <a:srgbClr val="FAEBC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CC3300"/>
                </a:solidFill>
              </a:endParaRPr>
            </a:p>
          </p:txBody>
        </p:sp>
        <p:sp>
          <p:nvSpPr>
            <p:cNvPr id="17424" name="AutoShape 30"/>
            <p:cNvSpPr>
              <a:spLocks noChangeArrowheads="1"/>
            </p:cNvSpPr>
            <p:nvPr/>
          </p:nvSpPr>
          <p:spPr bwMode="auto">
            <a:xfrm>
              <a:off x="4080" y="1536"/>
              <a:ext cx="1584" cy="1440"/>
            </a:xfrm>
            <a:prstGeom prst="wedgeRoundRectCallout">
              <a:avLst>
                <a:gd name="adj1" fmla="val -130870"/>
                <a:gd name="adj2" fmla="val 26597"/>
                <a:gd name="adj3" fmla="val 16667"/>
              </a:avLst>
            </a:prstGeom>
            <a:solidFill>
              <a:srgbClr val="FAEBC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CC3300"/>
                </a:solidFill>
              </a:endParaRPr>
            </a:p>
          </p:txBody>
        </p:sp>
        <p:sp>
          <p:nvSpPr>
            <p:cNvPr id="17425" name="Rectangle 28"/>
            <p:cNvSpPr>
              <a:spLocks noChangeArrowheads="1"/>
            </p:cNvSpPr>
            <p:nvPr/>
          </p:nvSpPr>
          <p:spPr bwMode="auto">
            <a:xfrm>
              <a:off x="4176" y="1536"/>
              <a:ext cx="80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W tych rurach </a:t>
              </a:r>
            </a:p>
            <a:p>
              <a:r>
                <a:rPr lang="pl-PL"/>
                <a:t>krążą protony; </a:t>
              </a:r>
            </a:p>
            <a:p>
              <a:r>
                <a:rPr lang="pl-PL"/>
                <a:t>ich prędkość:</a:t>
              </a:r>
            </a:p>
          </p:txBody>
        </p:sp>
        <p:sp>
          <p:nvSpPr>
            <p:cNvPr id="17426" name="Rectangle 29"/>
            <p:cNvSpPr>
              <a:spLocks noChangeArrowheads="1"/>
            </p:cNvSpPr>
            <p:nvPr/>
          </p:nvSpPr>
          <p:spPr bwMode="auto">
            <a:xfrm>
              <a:off x="4128" y="2208"/>
              <a:ext cx="163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pl-PL">
                  <a:solidFill>
                    <a:srgbClr val="CC3300"/>
                  </a:solidFill>
                </a:rPr>
                <a:t>v=</a:t>
              </a:r>
              <a:r>
                <a:rPr lang="en-GB">
                  <a:solidFill>
                    <a:srgbClr val="CC3300"/>
                  </a:solidFill>
                </a:rPr>
                <a:t>0.999999991</a:t>
              </a:r>
              <a:r>
                <a:rPr lang="pl-PL">
                  <a:solidFill>
                    <a:srgbClr val="CC3300"/>
                  </a:solidFill>
                </a:rPr>
                <a:t>c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pl-PL"/>
                <a:t>Energia:</a:t>
              </a:r>
              <a:r>
                <a:rPr lang="en-GB"/>
                <a:t> </a:t>
              </a:r>
              <a:r>
                <a:rPr lang="pl-PL">
                  <a:solidFill>
                    <a:srgbClr val="CC3300"/>
                  </a:solidFill>
                </a:rPr>
                <a:t>E</a:t>
              </a:r>
              <a:r>
                <a:rPr lang="pl-PL" baseline="-25000">
                  <a:solidFill>
                    <a:srgbClr val="CC3300"/>
                  </a:solidFill>
                </a:rPr>
                <a:t>p</a:t>
              </a:r>
              <a:r>
                <a:rPr lang="pl-PL">
                  <a:solidFill>
                    <a:srgbClr val="CC3300"/>
                  </a:solidFill>
                </a:rPr>
                <a:t>=7 TeV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pl-PL" sz="2000">
                  <a:solidFill>
                    <a:srgbClr val="CC3300"/>
                  </a:solidFill>
                </a:rPr>
                <a:t>c</a:t>
              </a:r>
              <a:r>
                <a:rPr lang="pl-PL">
                  <a:solidFill>
                    <a:srgbClr val="CC3300"/>
                  </a:solidFill>
                </a:rPr>
                <a:t> – </a:t>
              </a:r>
              <a:r>
                <a:rPr lang="pl-PL">
                  <a:solidFill>
                    <a:srgbClr val="800000"/>
                  </a:solidFill>
                </a:rPr>
                <a:t>prędkość światła</a:t>
              </a:r>
              <a:endParaRPr lang="en-GB">
                <a:solidFill>
                  <a:srgbClr val="800000"/>
                </a:solidFill>
              </a:endParaRPr>
            </a:p>
          </p:txBody>
        </p:sp>
      </p:grpSp>
      <p:sp>
        <p:nvSpPr>
          <p:cNvPr id="34850" name="Oval 34"/>
          <p:cNvSpPr>
            <a:spLocks noChangeArrowheads="1"/>
          </p:cNvSpPr>
          <p:nvPr/>
        </p:nvSpPr>
        <p:spPr bwMode="auto">
          <a:xfrm>
            <a:off x="508000" y="1219200"/>
            <a:ext cx="70104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>
                <a:solidFill>
                  <a:srgbClr val="000099"/>
                </a:solidFill>
              </a:rPr>
              <a:t>LHC,</a:t>
            </a:r>
          </a:p>
          <a:p>
            <a:r>
              <a:rPr lang="pl-PL">
                <a:solidFill>
                  <a:srgbClr val="000099"/>
                </a:solidFill>
              </a:rPr>
              <a:t>to prawdziwa księga rekordów</a:t>
            </a:r>
          </a:p>
          <a:p>
            <a:r>
              <a:rPr lang="pl-PL">
                <a:solidFill>
                  <a:srgbClr val="000099"/>
                </a:solidFill>
              </a:rPr>
              <a:t>Guinnessa</a:t>
            </a:r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  <p:bldP spid="34824" grpId="0" animBg="1" autoUpdateAnimBg="0"/>
      <p:bldP spid="34825" grpId="0" animBg="1" autoUpdateAnimBg="0"/>
      <p:bldP spid="34826" grpId="0" animBg="1" autoUpdateAnimBg="0"/>
      <p:bldP spid="34827" grpId="0" animBg="1" autoUpdateAnimBg="0"/>
      <p:bldP spid="34830" grpId="0" animBg="1" autoUpdateAnimBg="0"/>
      <p:bldP spid="34842" grpId="0" animBg="1"/>
      <p:bldP spid="3485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ScrHun\ScreenHunter_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4525"/>
            <a:ext cx="1219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482447" y="215820"/>
            <a:ext cx="8229600" cy="863600"/>
          </a:xfrm>
        </p:spPr>
        <p:txBody>
          <a:bodyPr/>
          <a:lstStyle/>
          <a:p>
            <a:r>
              <a:rPr lang="pl-PL" altLang="pl-PL" dirty="0" smtClean="0">
                <a:solidFill>
                  <a:schemeClr val="tx2">
                    <a:lumMod val="50000"/>
                  </a:schemeClr>
                </a:solidFill>
              </a:rPr>
              <a:t>Budowa atomu</a:t>
            </a:r>
          </a:p>
        </p:txBody>
      </p:sp>
      <p:pic>
        <p:nvPicPr>
          <p:cNvPr id="5" name="Obraz 4" descr="209px-Jj-thomso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3051"/>
            <a:ext cx="1978554" cy="22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050302" y="1079420"/>
            <a:ext cx="3816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Sir Joseph J. Thomson (1856 – 1940)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Nagroda Nobla 1906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395288" y="2708275"/>
            <a:ext cx="1112637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Thomson badał przepływ prądu elektrycznego w gazach poddanych promieniowaniu X.</a:t>
            </a:r>
          </a:p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Wniosek – w atomie istnieją cząstki , które wyzwalane przez promieniowanie X, są</a:t>
            </a:r>
          </a:p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odpowiedzialne za przepływ prądu w gazach.  Cząstki te nazwano elektronami.</a:t>
            </a:r>
          </a:p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Thomson stwierdził, że masa elektronu jest 1000 razy mniejsza niż masa atomu wodoru.</a:t>
            </a:r>
          </a:p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Naprawdę ten stosunek wynosi  ~2000.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29309" y="5085556"/>
            <a:ext cx="8763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Atom według Thomsona  miał być kulką materii o ładunku dodatnim, w której </a:t>
            </a:r>
            <a:r>
              <a:rPr lang="pl-PL" altLang="pl-PL" sz="2400" dirty="0" smtClean="0">
                <a:solidFill>
                  <a:schemeClr val="tx2">
                    <a:lumMod val="50000"/>
                  </a:schemeClr>
                </a:solidFill>
              </a:rPr>
              <a:t>zanurzone są 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elektrony.</a:t>
            </a:r>
          </a:p>
        </p:txBody>
      </p:sp>
      <p:pic>
        <p:nvPicPr>
          <p:cNvPr id="9" name="Obraz 8" descr="348px-Plum_pudding_atom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8633" y="5196622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83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3920" y="6849999"/>
            <a:ext cx="2346325" cy="519113"/>
          </a:xfr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3073224-5133-40DD-BC3F-B9E99C694392}" type="slidenum">
              <a:rPr lang="pl-PL" sz="2400" smtClean="0"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40</a:t>
            </a:fld>
            <a:endParaRPr lang="pl-PL" sz="2400" smtClean="0"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2132" y="309499"/>
            <a:ext cx="90709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b="1"/>
              <a:t>Energia progowa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95782" y="1042924"/>
            <a:ext cx="9359900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9272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8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b="1" dirty="0">
                <a:latin typeface="StarSymbol"/>
              </a:rPr>
              <a:t>♦</a:t>
            </a:r>
            <a:r>
              <a:rPr lang="pl-PL" sz="2400" b="1" dirty="0"/>
              <a:t> </a:t>
            </a:r>
            <a:r>
              <a:rPr lang="pl-PL" sz="2400" dirty="0">
                <a:cs typeface="Arial" pitchFamily="34" charset="0"/>
              </a:rPr>
              <a:t>Do produkcji stanów wielocząstkowych również potrzeba pewnej energii progowej: </a:t>
            </a:r>
          </a:p>
          <a:p>
            <a:pPr eaLnBrk="1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dirty="0">
                <a:cs typeface="Arial" pitchFamily="34" charset="0"/>
              </a:rPr>
              <a:t>		</a:t>
            </a:r>
            <a:r>
              <a:rPr lang="pl-PL" sz="2400" dirty="0" err="1">
                <a:cs typeface="Arial" pitchFamily="34" charset="0"/>
              </a:rPr>
              <a:t>np</a:t>
            </a:r>
            <a:r>
              <a:rPr lang="pl-PL" sz="2400" dirty="0">
                <a:cs typeface="Arial" pitchFamily="34" charset="0"/>
              </a:rPr>
              <a:t> produkcja antyprotonów: </a:t>
            </a:r>
          </a:p>
          <a:p>
            <a:pPr eaLnBrk="1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dirty="0">
                <a:cs typeface="Arial" pitchFamily="34" charset="0"/>
              </a:rPr>
              <a:t>		wymaga energii w CMS: </a:t>
            </a:r>
          </a:p>
          <a:p>
            <a:pPr eaLnBrk="1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dirty="0">
                <a:cs typeface="Arial" pitchFamily="34" charset="0"/>
              </a:rPr>
              <a:t>		a przy zderzaniu protonów z tarczą</a:t>
            </a:r>
            <a:r>
              <a:rPr lang="pl-PL" sz="2400" dirty="0" smtClean="0">
                <a:cs typeface="Arial" pitchFamily="34" charset="0"/>
              </a:rPr>
              <a:t>:</a:t>
            </a:r>
            <a:endParaRPr lang="pl-PL" sz="2400" dirty="0">
              <a:cs typeface="Arial" pitchFamily="34" charset="0"/>
            </a:endParaRPr>
          </a:p>
          <a:p>
            <a:pPr eaLnBrk="1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dirty="0">
                <a:cs typeface="Arial" pitchFamily="34" charset="0"/>
              </a:rPr>
              <a:t>		jest to tzw. energia progowa na produkcję antyprotonów.</a:t>
            </a:r>
          </a:p>
          <a:p>
            <a:pPr eaLnBrk="1">
              <a:lnSpc>
                <a:spcPct val="8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b="1" dirty="0">
                <a:latin typeface="StarSymbol"/>
              </a:rPr>
              <a:t>♦</a:t>
            </a:r>
            <a:r>
              <a:rPr lang="pl-PL" sz="2400" b="1" dirty="0"/>
              <a:t> </a:t>
            </a:r>
            <a:r>
              <a:rPr lang="pl-PL" sz="2400" dirty="0">
                <a:cs typeface="Arial" pitchFamily="34" charset="0"/>
              </a:rPr>
              <a:t>Przy obliczaniu energii progowej należy uwzględnić prawa zachowania, </a:t>
            </a:r>
            <a:r>
              <a:rPr lang="pl-PL" sz="2400" dirty="0" err="1">
                <a:cs typeface="Arial" pitchFamily="34" charset="0"/>
              </a:rPr>
              <a:t>np</a:t>
            </a:r>
            <a:r>
              <a:rPr lang="pl-PL" sz="2400" dirty="0">
                <a:cs typeface="Arial" pitchFamily="34" charset="0"/>
              </a:rPr>
              <a:t>:</a:t>
            </a:r>
          </a:p>
          <a:p>
            <a:pPr eaLnBrk="1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dirty="0">
                <a:cs typeface="Arial" pitchFamily="34" charset="0"/>
              </a:rPr>
              <a:t>  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2416620" y="7343712"/>
            <a:ext cx="5400675" cy="1587"/>
          </a:xfrm>
          <a:prstGeom prst="line">
            <a:avLst/>
          </a:prstGeom>
          <a:noFill/>
          <a:ln w="18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432" y="1958340"/>
            <a:ext cx="2647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8248" y="2456371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528" y="2999550"/>
            <a:ext cx="2400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9131" y="4702850"/>
            <a:ext cx="4705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/>
          <p:cNvGrpSpPr>
            <a:grpSpLocks/>
          </p:cNvGrpSpPr>
          <p:nvPr/>
        </p:nvGrpSpPr>
        <p:grpSpPr bwMode="auto">
          <a:xfrm>
            <a:off x="0" y="785814"/>
            <a:ext cx="12192000" cy="4929187"/>
            <a:chOff x="0" y="785794"/>
            <a:chExt cx="9144000" cy="4929222"/>
          </a:xfrm>
        </p:grpSpPr>
        <p:sp>
          <p:nvSpPr>
            <p:cNvPr id="45060" name="AutoShape 2"/>
            <p:cNvSpPr>
              <a:spLocks noChangeArrowheads="1"/>
            </p:cNvSpPr>
            <p:nvPr/>
          </p:nvSpPr>
          <p:spPr bwMode="auto">
            <a:xfrm>
              <a:off x="0" y="785794"/>
              <a:ext cx="9144000" cy="4929222"/>
            </a:xfrm>
            <a:prstGeom prst="horizontalScroll">
              <a:avLst>
                <a:gd name="adj" fmla="val 12500"/>
              </a:avLst>
            </a:prstGeom>
            <a:solidFill>
              <a:srgbClr val="FCEE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5061" name="Text Box 3"/>
            <p:cNvSpPr txBox="1">
              <a:spLocks noChangeArrowheads="1"/>
            </p:cNvSpPr>
            <p:nvPr/>
          </p:nvSpPr>
          <p:spPr bwMode="auto">
            <a:xfrm>
              <a:off x="1214414" y="1785926"/>
              <a:ext cx="7572428" cy="34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pl-PL" sz="3200" i="1">
                  <a:solidFill>
                    <a:srgbClr val="000099"/>
                  </a:solidFill>
                </a:rPr>
                <a:t>„Jeśli chcesz znaleźć się w miejscu</a:t>
              </a:r>
            </a:p>
            <a:p>
              <a:pPr>
                <a:spcBef>
                  <a:spcPts val="1800"/>
                </a:spcBef>
              </a:pPr>
              <a:r>
                <a:rPr lang="pl-PL" sz="3200" i="1">
                  <a:solidFill>
                    <a:srgbClr val="000099"/>
                  </a:solidFill>
                </a:rPr>
                <a:t>w którym nigdy nie byłeś,</a:t>
              </a:r>
            </a:p>
            <a:p>
              <a:pPr>
                <a:spcBef>
                  <a:spcPts val="1800"/>
                </a:spcBef>
              </a:pPr>
              <a:r>
                <a:rPr lang="pl-PL" sz="3200" i="1">
                  <a:solidFill>
                    <a:srgbClr val="000099"/>
                  </a:solidFill>
                </a:rPr>
                <a:t>musisz iść drogą,</a:t>
              </a:r>
            </a:p>
            <a:p>
              <a:pPr>
                <a:spcBef>
                  <a:spcPts val="1800"/>
                </a:spcBef>
              </a:pPr>
              <a:r>
                <a:rPr lang="pl-PL" sz="3200" i="1">
                  <a:solidFill>
                    <a:srgbClr val="000099"/>
                  </a:solidFill>
                </a:rPr>
                <a:t>którą nigdy nie szedłeś.”</a:t>
              </a:r>
            </a:p>
            <a:p>
              <a:pPr algn="r">
                <a:spcBef>
                  <a:spcPts val="1800"/>
                </a:spcBef>
              </a:pPr>
              <a:r>
                <a:rPr lang="pl-PL" sz="2400" i="1">
                  <a:solidFill>
                    <a:srgbClr val="C00000"/>
                  </a:solidFill>
                </a:rPr>
                <a:t>Prof. B. Galwas</a:t>
              </a:r>
            </a:p>
          </p:txBody>
        </p:sp>
      </p:grpSp>
      <p:sp>
        <p:nvSpPr>
          <p:cNvPr id="45059" name="pole tekstowe 3"/>
          <p:cNvSpPr txBox="1">
            <a:spLocks noChangeArrowheads="1"/>
          </p:cNvSpPr>
          <p:nvPr/>
        </p:nvSpPr>
        <p:spPr bwMode="auto">
          <a:xfrm>
            <a:off x="285751" y="214314"/>
            <a:ext cx="4661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/>
              <a:t>Dlaczego właśnie w CERN?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70px-Ernest_Rutherfo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12969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1619250" y="908050"/>
            <a:ext cx="4594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Sir Ernest Rutherford (1871 – 1937)</a:t>
            </a:r>
          </a:p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Nagroda Nobla 1908</a:t>
            </a:r>
          </a:p>
        </p:txBody>
      </p:sp>
      <p:sp>
        <p:nvSpPr>
          <p:cNvPr id="6" name="pole tekstowe 6"/>
          <p:cNvSpPr txBox="1">
            <a:spLocks noChangeArrowheads="1"/>
          </p:cNvSpPr>
          <p:nvPr/>
        </p:nvSpPr>
        <p:spPr bwMode="auto">
          <a:xfrm>
            <a:off x="1763713" y="1844675"/>
            <a:ext cx="45862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W roku 1911 Rutherford wykonał słynne doświadczenie z rozpraszaniem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cząstek </a:t>
            </a:r>
            <a:r>
              <a:rPr lang="el-GR" altLang="pl-PL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foli ze złota</a:t>
            </a:r>
            <a:endParaRPr lang="pl-PL" altLang="pl-PL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pole tekstowe 8"/>
          <p:cNvSpPr txBox="1">
            <a:spLocks noChangeArrowheads="1"/>
          </p:cNvSpPr>
          <p:nvPr/>
        </p:nvSpPr>
        <p:spPr bwMode="auto">
          <a:xfrm>
            <a:off x="323850" y="4724400"/>
            <a:ext cx="112674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Większość cząstek rozpraszała się pod małymi kątami, ale 1 na 8000 rozpraszała się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pod kątem bliskim 180 stopni.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Rutherford: </a:t>
            </a:r>
            <a:r>
              <a:rPr lang="pl-PL" altLang="pl-PL" sz="2400" b="1" i="1" dirty="0">
                <a:solidFill>
                  <a:schemeClr val="tx2">
                    <a:lumMod val="50000"/>
                  </a:schemeClr>
                </a:solidFill>
              </a:rPr>
              <a:t>„To było tak, jakby piętnastocalowy pocisk, wystrzelony w kawałek bibułki, </a:t>
            </a:r>
          </a:p>
          <a:p>
            <a:r>
              <a:rPr lang="pl-PL" altLang="pl-PL" sz="2400" b="1" i="1" dirty="0">
                <a:solidFill>
                  <a:schemeClr val="tx2">
                    <a:lumMod val="50000"/>
                  </a:schemeClr>
                </a:solidFill>
              </a:rPr>
              <a:t>odbił się od niej  i trafił w strzelającego”.</a:t>
            </a:r>
            <a:endParaRPr lang="pl-PL" alt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pole tekstowe 9"/>
          <p:cNvSpPr txBox="1">
            <a:spLocks noChangeArrowheads="1"/>
          </p:cNvSpPr>
          <p:nvPr/>
        </p:nvSpPr>
        <p:spPr bwMode="auto">
          <a:xfrm>
            <a:off x="5113338" y="117102"/>
            <a:ext cx="5227328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dirty="0">
                <a:solidFill>
                  <a:schemeClr val="tx2">
                    <a:lumMod val="50000"/>
                  </a:schemeClr>
                </a:solidFill>
              </a:rPr>
              <a:t>Odkrycie jądra atomowego</a:t>
            </a:r>
          </a:p>
        </p:txBody>
      </p:sp>
      <p:pic>
        <p:nvPicPr>
          <p:cNvPr id="9" name="Obraz 10" descr="l2ruthe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298" y="807779"/>
            <a:ext cx="4686995" cy="39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30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900113" y="333375"/>
            <a:ext cx="91579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800" dirty="0">
                <a:solidFill>
                  <a:schemeClr val="tx2">
                    <a:lumMod val="50000"/>
                  </a:schemeClr>
                </a:solidFill>
              </a:rPr>
              <a:t>Dlaczego wynik eksperymentu Rutherforda był tak niezwykły?</a:t>
            </a:r>
          </a:p>
        </p:txBody>
      </p:sp>
      <p:pic>
        <p:nvPicPr>
          <p:cNvPr id="5" name="Obraz 4" descr="302px-Rutherford_gold_foil_experiment_result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0998" y="961231"/>
            <a:ext cx="1725613" cy="2630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660400" y="1125538"/>
            <a:ext cx="8378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Według modelu Thomsona wszystkie </a:t>
            </a:r>
            <a:r>
              <a:rPr lang="pl-PL" altLang="pl-PL" sz="2400" dirty="0" smtClean="0">
                <a:solidFill>
                  <a:schemeClr val="tx2">
                    <a:lumMod val="50000"/>
                  </a:schemeClr>
                </a:solidFill>
              </a:rPr>
              <a:t>cząstki powinny 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przejść przez atom jak przez masło.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660400" y="2276475"/>
            <a:ext cx="90505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Wynik eksperymentu Rutherforda wskazywał </a:t>
            </a:r>
            <a:r>
              <a:rPr lang="pl-PL" altLang="pl-PL" sz="2400" dirty="0" smtClean="0">
                <a:solidFill>
                  <a:schemeClr val="tx2">
                    <a:lumMod val="50000"/>
                  </a:schemeClr>
                </a:solidFill>
              </a:rPr>
              <a:t>na istnienie 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w atomie dodatnio naładowanego </a:t>
            </a:r>
            <a:r>
              <a:rPr lang="pl-PL" altLang="pl-PL" sz="2400" dirty="0" smtClean="0">
                <a:solidFill>
                  <a:schemeClr val="tx2">
                    <a:lumMod val="50000"/>
                  </a:schemeClr>
                </a:solidFill>
              </a:rPr>
              <a:t>jądra, skupiającego 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w sobie prawie cała masę</a:t>
            </a:r>
          </a:p>
        </p:txBody>
      </p:sp>
      <p:grpSp>
        <p:nvGrpSpPr>
          <p:cNvPr id="8" name="Grupa 7"/>
          <p:cNvGrpSpPr>
            <a:grpSpLocks/>
          </p:cNvGrpSpPr>
          <p:nvPr/>
        </p:nvGrpSpPr>
        <p:grpSpPr bwMode="auto">
          <a:xfrm>
            <a:off x="660400" y="3591719"/>
            <a:ext cx="10563181" cy="3960549"/>
            <a:chOff x="2339752" y="3645024"/>
            <a:chExt cx="9216369" cy="3098288"/>
          </a:xfrm>
        </p:grpSpPr>
        <p:sp>
          <p:nvSpPr>
            <p:cNvPr id="9" name="pole tekstowe 7"/>
            <p:cNvSpPr txBox="1">
              <a:spLocks noChangeArrowheads="1"/>
            </p:cNvSpPr>
            <p:nvPr/>
          </p:nvSpPr>
          <p:spPr bwMode="auto">
            <a:xfrm>
              <a:off x="2339752" y="3645024"/>
              <a:ext cx="2912708" cy="65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l-PL" altLang="pl-PL" sz="2400" dirty="0">
                  <a:solidFill>
                    <a:schemeClr val="tx2">
                      <a:lumMod val="50000"/>
                    </a:schemeClr>
                  </a:solidFill>
                </a:rPr>
                <a:t>Planetarny model atomu </a:t>
              </a:r>
              <a:endParaRPr lang="pl-PL" altLang="pl-PL" sz="24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r>
                <a:rPr lang="pl-PL" altLang="pl-PL" sz="2400" dirty="0" smtClean="0">
                  <a:solidFill>
                    <a:schemeClr val="tx2">
                      <a:lumMod val="50000"/>
                    </a:schemeClr>
                  </a:solidFill>
                </a:rPr>
                <a:t>wg</a:t>
              </a:r>
              <a:r>
                <a:rPr lang="pl-PL" altLang="pl-PL" sz="2400" dirty="0">
                  <a:solidFill>
                    <a:schemeClr val="tx2">
                      <a:lumMod val="50000"/>
                    </a:schemeClr>
                  </a:solidFill>
                </a:rPr>
                <a:t>. Rutherforda</a:t>
              </a:r>
            </a:p>
          </p:txBody>
        </p:sp>
        <p:pic>
          <p:nvPicPr>
            <p:cNvPr id="10" name="Obraz 8" descr="wodorruthe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460" y="4125749"/>
              <a:ext cx="6303661" cy="261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126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671358" y="171819"/>
            <a:ext cx="8229600" cy="57626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400" smtClean="0">
                <a:solidFill>
                  <a:schemeClr val="tx2">
                    <a:lumMod val="50000"/>
                  </a:schemeClr>
                </a:solidFill>
              </a:rPr>
              <a:t>Atom wodoru Bohra</a:t>
            </a:r>
          </a:p>
        </p:txBody>
      </p:sp>
      <p:pic>
        <p:nvPicPr>
          <p:cNvPr id="7" name="Obraz 6" descr="hydrogenspect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6871"/>
            <a:ext cx="42497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Niels_Boh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0234"/>
            <a:ext cx="1767945" cy="250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2753783" y="947148"/>
            <a:ext cx="3256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Niels Bohr (1885 – 1962)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Nagroda Nobla 1922</a:t>
            </a:r>
          </a:p>
        </p:txBody>
      </p:sp>
      <p:grpSp>
        <p:nvGrpSpPr>
          <p:cNvPr id="10" name="Grupa 9"/>
          <p:cNvGrpSpPr>
            <a:grpSpLocks/>
          </p:cNvGrpSpPr>
          <p:nvPr/>
        </p:nvGrpSpPr>
        <p:grpSpPr bwMode="auto">
          <a:xfrm>
            <a:off x="-1" y="2886929"/>
            <a:ext cx="10921991" cy="2677656"/>
            <a:chOff x="141" y="2887114"/>
            <a:chExt cx="10920905" cy="2676686"/>
          </a:xfrm>
        </p:grpSpPr>
        <p:pic>
          <p:nvPicPr>
            <p:cNvPr id="11" name="Obraz 5" descr="300px-Model_atomu_Bohra.sv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3203952"/>
              <a:ext cx="2517811" cy="2307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9"/>
            <p:cNvSpPr txBox="1">
              <a:spLocks noChangeArrowheads="1"/>
            </p:cNvSpPr>
            <p:nvPr/>
          </p:nvSpPr>
          <p:spPr bwMode="auto">
            <a:xfrm>
              <a:off x="2590684" y="2887114"/>
              <a:ext cx="8330362" cy="267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l-PL" altLang="pl-PL" sz="2400" dirty="0">
                  <a:solidFill>
                    <a:schemeClr val="tx2">
                      <a:lumMod val="50000"/>
                    </a:schemeClr>
                  </a:solidFill>
                </a:rPr>
                <a:t>Postulaty Bohra: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pl-PL" altLang="pl-PL" sz="2400" dirty="0">
                  <a:solidFill>
                    <a:schemeClr val="tx2">
                      <a:lumMod val="50000"/>
                    </a:schemeClr>
                  </a:solidFill>
                </a:rPr>
                <a:t> elektron krąży po swojej orbicie bez emisji promieniowania</a:t>
              </a:r>
            </a:p>
            <a:p>
              <a:pPr lvl="1"/>
              <a:r>
                <a:rPr lang="pl-PL" altLang="pl-PL" sz="2400" dirty="0">
                  <a:solidFill>
                    <a:schemeClr val="tx2">
                      <a:lumMod val="50000"/>
                    </a:schemeClr>
                  </a:solidFill>
                </a:rPr>
                <a:t>   i może zajmować tylko ściśle określone orbity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pl-PL" altLang="pl-PL" sz="2400" dirty="0">
                  <a:solidFill>
                    <a:schemeClr val="tx2">
                      <a:lumMod val="50000"/>
                    </a:schemeClr>
                  </a:solidFill>
                </a:rPr>
                <a:t> emisja promieniowania następuje przy przejściu z orbity</a:t>
              </a:r>
            </a:p>
            <a:p>
              <a:pPr lvl="1"/>
              <a:r>
                <a:rPr lang="pl-PL" altLang="pl-PL" sz="2400" dirty="0">
                  <a:solidFill>
                    <a:schemeClr val="tx2">
                      <a:lumMod val="50000"/>
                    </a:schemeClr>
                  </a:solidFill>
                </a:rPr>
                <a:t>   wyższej na niższą ,przejście z orbity niższej na wyższą </a:t>
              </a:r>
            </a:p>
            <a:p>
              <a:pPr lvl="1"/>
              <a:r>
                <a:rPr lang="pl-PL" altLang="pl-PL" sz="2400" dirty="0">
                  <a:solidFill>
                    <a:schemeClr val="tx2">
                      <a:lumMod val="50000"/>
                    </a:schemeClr>
                  </a:solidFill>
                </a:rPr>
                <a:t>   (wzbudzenie) wymaga dostarczenia określonej porcji </a:t>
              </a:r>
              <a:r>
                <a:rPr lang="pl-PL" altLang="pl-PL" sz="2400" dirty="0" smtClean="0">
                  <a:solidFill>
                    <a:schemeClr val="tx2">
                      <a:lumMod val="50000"/>
                    </a:schemeClr>
                  </a:solidFill>
                </a:rPr>
                <a:t>energii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pl-PL" altLang="pl-PL" sz="2400" dirty="0" smtClean="0">
                  <a:solidFill>
                    <a:schemeClr val="tx2">
                      <a:lumMod val="50000"/>
                    </a:schemeClr>
                  </a:solidFill>
                </a:rPr>
                <a:t> moment pędu jest skwantowany </a:t>
              </a:r>
              <a:endParaRPr lang="pl-PL" altLang="pl-PL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4524643" y="1904266"/>
            <a:ext cx="73763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Bohr oparł się na pracach </a:t>
            </a:r>
            <a:r>
              <a:rPr lang="pl-PL" altLang="pl-PL" sz="2400" dirty="0" err="1">
                <a:solidFill>
                  <a:schemeClr val="tx2">
                    <a:lumMod val="50000"/>
                  </a:schemeClr>
                </a:solidFill>
              </a:rPr>
              <a:t>Maxa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 Plancka, który wykazał, że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promieniowanie jest emitowane w porcjach (kwantach)</a:t>
            </a:r>
          </a:p>
        </p:txBody>
      </p:sp>
    </p:spTree>
    <p:extLst>
      <p:ext uri="{BB962C8B-B14F-4D97-AF65-F5344CB8AC3E}">
        <p14:creationId xmlns:p14="http://schemas.microsoft.com/office/powerpoint/2010/main" xmlns="" val="24638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6829955" y="504727"/>
            <a:ext cx="374827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Tajemnicza cząstka </a:t>
            </a:r>
            <a:r>
              <a:rPr lang="pl-PL" altLang="pl-PL" sz="2400" dirty="0" err="1">
                <a:solidFill>
                  <a:schemeClr val="tx2">
                    <a:lumMod val="50000"/>
                  </a:schemeClr>
                </a:solidFill>
              </a:rPr>
              <a:t>Yukawy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5" name="Obraz 4" descr="Yukaw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397"/>
            <a:ext cx="13747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789642" y="792163"/>
            <a:ext cx="37744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 err="1">
                <a:solidFill>
                  <a:schemeClr val="tx2">
                    <a:lumMod val="50000"/>
                  </a:schemeClr>
                </a:solidFill>
              </a:rPr>
              <a:t>Hideki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altLang="pl-PL" sz="2400" dirty="0" err="1">
                <a:solidFill>
                  <a:schemeClr val="tx2">
                    <a:lumMod val="50000"/>
                  </a:schemeClr>
                </a:solidFill>
              </a:rPr>
              <a:t>Yukawa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 (1907 – 1981)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Nagroda Nobla 1949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89642" y="1655763"/>
            <a:ext cx="77004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Dla wyjaśnienia sił pomiędzy nukleonami konieczna jest</a:t>
            </a:r>
          </a:p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dodatkowa cząstka o masie ~200 m</a:t>
            </a:r>
            <a:r>
              <a:rPr lang="pl-PL" altLang="pl-PL" sz="2400" baseline="-25000"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  (1935). Yukawa nazwał</a:t>
            </a:r>
          </a:p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tą cząstkę „mezonem”.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205317" y="2951163"/>
            <a:ext cx="101975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W 1936 roku Anderson odkrywa w promieniowaniu kosmicznym cząstkę o masie</a:t>
            </a:r>
          </a:p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równej 207 masom elektronu. Czy to postulowany przez Yukawę mezon???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205317" y="3671888"/>
            <a:ext cx="7407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NIE!!!  Nowa cząstka bardzo słabo oddziaływała z materią.</a:t>
            </a: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983721" y="3993119"/>
            <a:ext cx="9394824" cy="2628900"/>
            <a:chOff x="385" y="2687"/>
            <a:chExt cx="5918" cy="1656"/>
          </a:xfrm>
        </p:grpSpPr>
        <p:pic>
          <p:nvPicPr>
            <p:cNvPr id="11" name="Picture 12" descr="muon_ord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" y="2687"/>
              <a:ext cx="1219" cy="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85" y="3067"/>
              <a:ext cx="3619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pl-PL" sz="240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Nowa cząstka (dzisiaj nazywamy ją mionem) </a:t>
              </a:r>
            </a:p>
            <a:p>
              <a:r>
                <a:rPr lang="pl-PL" altLang="pl-PL" sz="240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nie pasowała do niczego.</a:t>
              </a:r>
            </a:p>
            <a:p>
              <a:r>
                <a:rPr lang="pl-PL" altLang="pl-PL" sz="240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Isidor Raabi – „kto to zamawiał ?”</a:t>
              </a:r>
            </a:p>
            <a:p>
              <a:endParaRPr lang="en-US" altLang="pl-PL" sz="24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3" name="Picture 15" descr="rab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" y="2981"/>
              <a:ext cx="972" cy="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851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5963668" y="133351"/>
            <a:ext cx="2593018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>
                <a:solidFill>
                  <a:schemeClr val="tx2">
                    <a:lumMod val="50000"/>
                  </a:schemeClr>
                </a:solidFill>
              </a:rPr>
              <a:t>Odkrycie mezonu </a:t>
            </a:r>
            <a:r>
              <a:rPr lang="el-GR" altLang="pl-PL" sz="2400">
                <a:solidFill>
                  <a:schemeClr val="tx2">
                    <a:lumMod val="50000"/>
                  </a:schemeClr>
                </a:solidFill>
              </a:rPr>
              <a:t>π</a:t>
            </a:r>
            <a:endParaRPr lang="pl-PL" altLang="pl-PL" sz="24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Obraz 4" descr="Cecil_Pow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78" y="187971"/>
            <a:ext cx="1936221" cy="273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2733674" y="1234547"/>
            <a:ext cx="3715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Cecil F. Powell (1903 – 1969)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Nagroda Nobla 1950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7129" y="973139"/>
            <a:ext cx="17335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1665829" y="5058887"/>
            <a:ext cx="64894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Co widać na tym obrazku?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Mezon </a:t>
            </a:r>
            <a:r>
              <a:rPr lang="el-GR" altLang="pl-PL" sz="2400" dirty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, poruszający się z lewej do prawej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rozpada się w punkcie A na mion (</a:t>
            </a:r>
            <a:r>
              <a:rPr lang="el-GR" altLang="pl-PL" sz="2400" dirty="0">
                <a:solidFill>
                  <a:schemeClr val="tx2">
                    <a:lumMod val="50000"/>
                  </a:schemeClr>
                </a:solidFill>
              </a:rPr>
              <a:t>μ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) i jeszcze „coś”</a:t>
            </a:r>
          </a:p>
        </p:txBody>
      </p:sp>
      <p:sp>
        <p:nvSpPr>
          <p:cNvPr id="9" name="pole tekstowe 9"/>
          <p:cNvSpPr txBox="1">
            <a:spLocks noChangeArrowheads="1"/>
          </p:cNvSpPr>
          <p:nvPr/>
        </p:nvSpPr>
        <p:spPr bwMode="auto">
          <a:xfrm>
            <a:off x="637183" y="3101926"/>
            <a:ext cx="71751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W 1946 roku Powell, </a:t>
            </a:r>
            <a:r>
              <a:rPr lang="pl-PL" altLang="pl-PL" sz="2400" dirty="0" err="1">
                <a:solidFill>
                  <a:schemeClr val="tx2">
                    <a:lumMod val="50000"/>
                  </a:schemeClr>
                </a:solidFill>
              </a:rPr>
              <a:t>Lattice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pl-PL" altLang="pl-PL" sz="2400" dirty="0" err="1">
                <a:solidFill>
                  <a:schemeClr val="tx2">
                    <a:lumMod val="50000"/>
                  </a:schemeClr>
                </a:solidFill>
              </a:rPr>
              <a:t>Ochciallini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 zaobserwowali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rozpad nowej cząstki, silnie oddziaływującej z materią.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Nowa cząstka miała masę ~270 m</a:t>
            </a:r>
            <a:r>
              <a:rPr lang="pl-PL" altLang="pl-PL" sz="2400" baseline="-250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. To była poszukiwana</a:t>
            </a:r>
          </a:p>
          <a:p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cząstka </a:t>
            </a:r>
            <a:r>
              <a:rPr lang="pl-PL" altLang="pl-PL" sz="2400" dirty="0" err="1">
                <a:solidFill>
                  <a:schemeClr val="tx2">
                    <a:lumMod val="50000"/>
                  </a:schemeClr>
                </a:solidFill>
              </a:rPr>
              <a:t>Yukawy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, którą nazwano mezonem </a:t>
            </a:r>
            <a:r>
              <a:rPr lang="el-GR" altLang="pl-PL" sz="2400" dirty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pl-PL" altLang="pl-PL" sz="2400" dirty="0">
                <a:solidFill>
                  <a:schemeClr val="tx2">
                    <a:lumMod val="50000"/>
                  </a:schemeClr>
                </a:solidFill>
              </a:rPr>
              <a:t> (pionem)</a:t>
            </a:r>
          </a:p>
        </p:txBody>
      </p:sp>
      <p:sp>
        <p:nvSpPr>
          <p:cNvPr id="10" name="pole tekstowe 10"/>
          <p:cNvSpPr txBox="1">
            <a:spLocks noChangeArrowheads="1"/>
          </p:cNvSpPr>
          <p:nvPr/>
        </p:nvSpPr>
        <p:spPr bwMode="auto">
          <a:xfrm>
            <a:off x="9771591" y="5797551"/>
            <a:ext cx="3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pl-PL" sz="2400" b="1">
                <a:solidFill>
                  <a:schemeClr val="tx2">
                    <a:lumMod val="50000"/>
                  </a:schemeClr>
                </a:solidFill>
              </a:rPr>
              <a:t>π</a:t>
            </a:r>
            <a:endParaRPr lang="pl-PL" altLang="pl-PL" sz="2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pole tekstowe 12"/>
          <p:cNvSpPr txBox="1">
            <a:spLocks noChangeArrowheads="1"/>
          </p:cNvSpPr>
          <p:nvPr/>
        </p:nvSpPr>
        <p:spPr bwMode="auto">
          <a:xfrm>
            <a:off x="10203391" y="900114"/>
            <a:ext cx="35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pl-PL" sz="2400" b="1">
                <a:solidFill>
                  <a:schemeClr val="tx2">
                    <a:lumMod val="50000"/>
                  </a:schemeClr>
                </a:solidFill>
              </a:rPr>
              <a:t>μ</a:t>
            </a:r>
            <a:endParaRPr lang="pl-PL" altLang="pl-PL" sz="2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11068579" y="5797551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b="1">
                <a:solidFill>
                  <a:schemeClr val="tx2">
                    <a:lumMod val="5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33323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374</TotalTime>
  <Words>1666</Words>
  <Application>Microsoft Office PowerPoint</Application>
  <PresentationFormat>Niestandardowy</PresentationFormat>
  <Paragraphs>378</Paragraphs>
  <Slides>41</Slides>
  <Notes>41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Kropla</vt:lpstr>
      <vt:lpstr>Cząstki elementarne </vt:lpstr>
      <vt:lpstr>Slajd 2</vt:lpstr>
      <vt:lpstr>Slajd 3</vt:lpstr>
      <vt:lpstr>Budowa atomu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Na początku lat czterdziestych D.W. Kerst z University of Illinois skonstruował nowe urządzenie rozpędzające jony - betatron. </vt:lpstr>
      <vt:lpstr>To co najlepsze SYNCHROTRON</vt:lpstr>
      <vt:lpstr>Zielona linia 16 metrowy akcelerator liniowy- energia E=200MeV Purpurowa linia o 300 metrowej średnicy synchrotron- energia 3GeV</vt:lpstr>
      <vt:lpstr>Średnica 9km – energia 7 TeV Dwie wiązki przeciwbieżne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Cząstki elementarne</dc:title>
  <dc:creator>PiotrB</dc:creator>
  <cp:lastModifiedBy>Piotr</cp:lastModifiedBy>
  <cp:revision>28</cp:revision>
  <dcterms:created xsi:type="dcterms:W3CDTF">2015-11-16T11:32:39Z</dcterms:created>
  <dcterms:modified xsi:type="dcterms:W3CDTF">2016-02-15T08:58:41Z</dcterms:modified>
</cp:coreProperties>
</file>